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4" r:id="rId1"/>
  </p:sldMasterIdLst>
  <p:notesMasterIdLst>
    <p:notesMasterId r:id="rId51"/>
  </p:notesMasterIdLst>
  <p:handoutMasterIdLst>
    <p:handoutMasterId r:id="rId52"/>
  </p:handoutMasterIdLst>
  <p:sldIdLst>
    <p:sldId id="258" r:id="rId2"/>
    <p:sldId id="269" r:id="rId3"/>
    <p:sldId id="270" r:id="rId4"/>
    <p:sldId id="361" r:id="rId5"/>
    <p:sldId id="362" r:id="rId6"/>
    <p:sldId id="366" r:id="rId7"/>
    <p:sldId id="363" r:id="rId8"/>
    <p:sldId id="364" r:id="rId9"/>
    <p:sldId id="365" r:id="rId10"/>
    <p:sldId id="367" r:id="rId11"/>
    <p:sldId id="369" r:id="rId12"/>
    <p:sldId id="370" r:id="rId13"/>
    <p:sldId id="371" r:id="rId14"/>
    <p:sldId id="372" r:id="rId15"/>
    <p:sldId id="399" r:id="rId16"/>
    <p:sldId id="400" r:id="rId17"/>
    <p:sldId id="373" r:id="rId18"/>
    <p:sldId id="402" r:id="rId19"/>
    <p:sldId id="401" r:id="rId20"/>
    <p:sldId id="376" r:id="rId21"/>
    <p:sldId id="374" r:id="rId22"/>
    <p:sldId id="375" r:id="rId23"/>
    <p:sldId id="377" r:id="rId24"/>
    <p:sldId id="378" r:id="rId25"/>
    <p:sldId id="379" r:id="rId26"/>
    <p:sldId id="381" r:id="rId27"/>
    <p:sldId id="382" r:id="rId28"/>
    <p:sldId id="403" r:id="rId29"/>
    <p:sldId id="383" r:id="rId30"/>
    <p:sldId id="384" r:id="rId31"/>
    <p:sldId id="380" r:id="rId32"/>
    <p:sldId id="385" r:id="rId33"/>
    <p:sldId id="404" r:id="rId34"/>
    <p:sldId id="386" r:id="rId35"/>
    <p:sldId id="387" r:id="rId36"/>
    <p:sldId id="388" r:id="rId37"/>
    <p:sldId id="389" r:id="rId38"/>
    <p:sldId id="390" r:id="rId39"/>
    <p:sldId id="391" r:id="rId40"/>
    <p:sldId id="405" r:id="rId41"/>
    <p:sldId id="392" r:id="rId42"/>
    <p:sldId id="393" r:id="rId43"/>
    <p:sldId id="394" r:id="rId44"/>
    <p:sldId id="406" r:id="rId45"/>
    <p:sldId id="395" r:id="rId46"/>
    <p:sldId id="397" r:id="rId47"/>
    <p:sldId id="396" r:id="rId48"/>
    <p:sldId id="398" r:id="rId49"/>
    <p:sldId id="333" r:id="rId50"/>
  </p:sldIdLst>
  <p:sldSz cx="9144000" cy="6858000" type="screen4x3"/>
  <p:notesSz cx="6734175" cy="9867900"/>
  <p:defaultTextStyle>
    <a:defPPr>
      <a:defRPr lang="ja-JP"/>
    </a:defPPr>
    <a:lvl1pPr algn="l" rtl="0" fontAlgn="base">
      <a:spcBef>
        <a:spcPct val="0"/>
      </a:spcBef>
      <a:spcAft>
        <a:spcPct val="0"/>
      </a:spcAft>
      <a:defRPr kumimoji="1" kern="1200">
        <a:solidFill>
          <a:schemeClr val="tx1"/>
        </a:solidFill>
        <a:latin typeface="Arial" charset="0"/>
        <a:ea typeface="ＭＳ Ｐゴシック" pitchFamily="50"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pitchFamily="50" charset="-128"/>
        <a:cs typeface="+mn-cs"/>
      </a:defRPr>
    </a:lvl5pPr>
    <a:lvl6pPr marL="2286000" algn="l" defTabSz="914400" rtl="0" eaLnBrk="1" latinLnBrk="0" hangingPunct="1">
      <a:defRPr kumimoji="1" kern="1200">
        <a:solidFill>
          <a:schemeClr val="tx1"/>
        </a:solidFill>
        <a:latin typeface="Arial" charset="0"/>
        <a:ea typeface="ＭＳ Ｐゴシック" pitchFamily="50" charset="-128"/>
        <a:cs typeface="+mn-cs"/>
      </a:defRPr>
    </a:lvl6pPr>
    <a:lvl7pPr marL="2743200" algn="l" defTabSz="914400" rtl="0" eaLnBrk="1" latinLnBrk="0" hangingPunct="1">
      <a:defRPr kumimoji="1" kern="1200">
        <a:solidFill>
          <a:schemeClr val="tx1"/>
        </a:solidFill>
        <a:latin typeface="Arial" charset="0"/>
        <a:ea typeface="ＭＳ Ｐゴシック" pitchFamily="50" charset="-128"/>
        <a:cs typeface="+mn-cs"/>
      </a:defRPr>
    </a:lvl7pPr>
    <a:lvl8pPr marL="3200400" algn="l" defTabSz="914400" rtl="0" eaLnBrk="1" latinLnBrk="0" hangingPunct="1">
      <a:defRPr kumimoji="1" kern="1200">
        <a:solidFill>
          <a:schemeClr val="tx1"/>
        </a:solidFill>
        <a:latin typeface="Arial" charset="0"/>
        <a:ea typeface="ＭＳ Ｐゴシック" pitchFamily="50" charset="-128"/>
        <a:cs typeface="+mn-cs"/>
      </a:defRPr>
    </a:lvl8pPr>
    <a:lvl9pPr marL="3657600" algn="l" defTabSz="914400" rtl="0" eaLnBrk="1" latinLnBrk="0" hangingPunct="1">
      <a:defRPr kumimoji="1" kern="1200">
        <a:solidFill>
          <a:schemeClr val="tx1"/>
        </a:solidFill>
        <a:latin typeface="Arial" charset="0"/>
        <a:ea typeface="ＭＳ Ｐゴシック" pitchFamily="50"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1E55C6"/>
    <a:srgbClr val="1727D5"/>
    <a:srgbClr val="C00000"/>
    <a:srgbClr val="FF971B"/>
    <a:srgbClr val="59B4FF"/>
    <a:srgbClr val="005BAC"/>
    <a:srgbClr val="FACE8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7721" autoAdjust="0"/>
    <p:restoredTop sz="92393" autoAdjust="0"/>
  </p:normalViewPr>
  <p:slideViewPr>
    <p:cSldViewPr>
      <p:cViewPr varScale="1">
        <p:scale>
          <a:sx n="74" d="100"/>
          <a:sy n="74" d="100"/>
        </p:scale>
        <p:origin x="-108" y="-202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77" d="100"/>
          <a:sy n="77" d="100"/>
        </p:scale>
        <p:origin x="-2094" y="-96"/>
      </p:cViewPr>
      <p:guideLst>
        <p:guide orient="horz" pos="3108"/>
        <p:guide pos="2121"/>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notesMaster" Target="notesMasters/notes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17825" cy="493713"/>
          </a:xfrm>
          <a:prstGeom prst="rect">
            <a:avLst/>
          </a:prstGeom>
        </p:spPr>
        <p:txBody>
          <a:bodyPr vert="horz" lIns="91440" tIns="45720" rIns="91440" bIns="45720" rtlCol="0"/>
          <a:lstStyle>
            <a:lvl1pPr algn="l" fontAlgn="auto">
              <a:spcBef>
                <a:spcPts val="0"/>
              </a:spcBef>
              <a:spcAft>
                <a:spcPts val="0"/>
              </a:spcAft>
              <a:defRPr sz="1200">
                <a:latin typeface="+mn-lt"/>
                <a:ea typeface="+mn-ea"/>
              </a:defRPr>
            </a:lvl1pPr>
          </a:lstStyle>
          <a:p>
            <a:pPr>
              <a:defRPr/>
            </a:pPr>
            <a:endParaRPr lang="ja-JP" altLang="en-US"/>
          </a:p>
        </p:txBody>
      </p:sp>
      <p:sp>
        <p:nvSpPr>
          <p:cNvPr id="3" name="日付プレースホルダ 2"/>
          <p:cNvSpPr>
            <a:spLocks noGrp="1"/>
          </p:cNvSpPr>
          <p:nvPr>
            <p:ph type="dt" sz="quarter" idx="1"/>
          </p:nvPr>
        </p:nvSpPr>
        <p:spPr>
          <a:xfrm>
            <a:off x="3814763" y="0"/>
            <a:ext cx="2917825" cy="493713"/>
          </a:xfrm>
          <a:prstGeom prst="rect">
            <a:avLst/>
          </a:prstGeom>
        </p:spPr>
        <p:txBody>
          <a:bodyPr vert="horz" lIns="91440" tIns="45720" rIns="91440" bIns="45720" rtlCol="0"/>
          <a:lstStyle>
            <a:lvl1pPr algn="r" fontAlgn="auto">
              <a:spcBef>
                <a:spcPts val="0"/>
              </a:spcBef>
              <a:spcAft>
                <a:spcPts val="0"/>
              </a:spcAft>
              <a:defRPr sz="1200">
                <a:latin typeface="+mn-lt"/>
                <a:ea typeface="+mn-ea"/>
              </a:defRPr>
            </a:lvl1pPr>
          </a:lstStyle>
          <a:p>
            <a:pPr>
              <a:defRPr/>
            </a:pPr>
            <a:fld id="{3E2B1C5B-7E7B-431D-8BB6-EDE736C9583A}" type="datetimeFigureOut">
              <a:rPr lang="ja-JP" altLang="en-US"/>
              <a:pPr>
                <a:defRPr/>
              </a:pPr>
              <a:t>2016/3/11</a:t>
            </a:fld>
            <a:endParaRPr lang="ja-JP" altLang="en-US"/>
          </a:p>
        </p:txBody>
      </p:sp>
      <p:sp>
        <p:nvSpPr>
          <p:cNvPr id="4" name="フッター プレースホルダ 3"/>
          <p:cNvSpPr>
            <a:spLocks noGrp="1"/>
          </p:cNvSpPr>
          <p:nvPr>
            <p:ph type="ftr" sz="quarter" idx="2"/>
          </p:nvPr>
        </p:nvSpPr>
        <p:spPr>
          <a:xfrm>
            <a:off x="0" y="9372600"/>
            <a:ext cx="2917825" cy="493713"/>
          </a:xfrm>
          <a:prstGeom prst="rect">
            <a:avLst/>
          </a:prstGeom>
        </p:spPr>
        <p:txBody>
          <a:bodyPr vert="horz" lIns="91440" tIns="45720" rIns="91440" bIns="45720" rtlCol="0" anchor="b"/>
          <a:lstStyle>
            <a:lvl1pPr algn="l" fontAlgn="auto">
              <a:spcBef>
                <a:spcPts val="0"/>
              </a:spcBef>
              <a:spcAft>
                <a:spcPts val="0"/>
              </a:spcAft>
              <a:defRPr sz="1200">
                <a:latin typeface="+mn-lt"/>
                <a:ea typeface="+mn-ea"/>
              </a:defRPr>
            </a:lvl1pPr>
          </a:lstStyle>
          <a:p>
            <a:pPr>
              <a:defRPr/>
            </a:pPr>
            <a:endParaRPr lang="ja-JP" altLang="en-US"/>
          </a:p>
        </p:txBody>
      </p:sp>
      <p:sp>
        <p:nvSpPr>
          <p:cNvPr id="5" name="スライド番号プレースホルダ 4"/>
          <p:cNvSpPr>
            <a:spLocks noGrp="1"/>
          </p:cNvSpPr>
          <p:nvPr>
            <p:ph type="sldNum" sz="quarter" idx="3"/>
          </p:nvPr>
        </p:nvSpPr>
        <p:spPr>
          <a:xfrm>
            <a:off x="3814763" y="9372600"/>
            <a:ext cx="2917825" cy="493713"/>
          </a:xfrm>
          <a:prstGeom prst="rect">
            <a:avLst/>
          </a:prstGeom>
        </p:spPr>
        <p:txBody>
          <a:bodyPr vert="horz" lIns="91440" tIns="45720" rIns="91440" bIns="45720" rtlCol="0" anchor="b"/>
          <a:lstStyle>
            <a:lvl1pPr algn="r" fontAlgn="auto">
              <a:spcBef>
                <a:spcPts val="0"/>
              </a:spcBef>
              <a:spcAft>
                <a:spcPts val="0"/>
              </a:spcAft>
              <a:defRPr sz="1200">
                <a:latin typeface="+mn-lt"/>
                <a:ea typeface="+mn-ea"/>
              </a:defRPr>
            </a:lvl1pPr>
          </a:lstStyle>
          <a:p>
            <a:pPr>
              <a:defRPr/>
            </a:pPr>
            <a:fld id="{94387405-A271-4E57-8A30-4853AF7D96CF}" type="slidenum">
              <a:rPr lang="ja-JP" altLang="en-US"/>
              <a:pPr>
                <a:defRPr/>
              </a:pPr>
              <a:t>‹#›</a:t>
            </a:fld>
            <a:endParaRPr lang="ja-JP" altLang="en-US"/>
          </a:p>
        </p:txBody>
      </p:sp>
    </p:spTree>
    <p:extLst>
      <p:ext uri="{BB962C8B-B14F-4D97-AF65-F5344CB8AC3E}">
        <p14:creationId xmlns:p14="http://schemas.microsoft.com/office/powerpoint/2010/main" val="17202055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17825" cy="493713"/>
          </a:xfrm>
          <a:prstGeom prst="rect">
            <a:avLst/>
          </a:prstGeom>
        </p:spPr>
        <p:txBody>
          <a:bodyPr vert="horz" lIns="91440" tIns="45720" rIns="91440" bIns="45720" rtlCol="0"/>
          <a:lstStyle>
            <a:lvl1pPr algn="l" fontAlgn="auto">
              <a:spcBef>
                <a:spcPts val="0"/>
              </a:spcBef>
              <a:spcAft>
                <a:spcPts val="0"/>
              </a:spcAft>
              <a:defRPr sz="1200">
                <a:latin typeface="+mn-lt"/>
                <a:ea typeface="+mn-ea"/>
              </a:defRPr>
            </a:lvl1pPr>
          </a:lstStyle>
          <a:p>
            <a:pPr>
              <a:defRPr/>
            </a:pPr>
            <a:endParaRPr lang="ja-JP" altLang="en-US"/>
          </a:p>
        </p:txBody>
      </p:sp>
      <p:sp>
        <p:nvSpPr>
          <p:cNvPr id="3" name="日付プレースホルダ 2"/>
          <p:cNvSpPr>
            <a:spLocks noGrp="1"/>
          </p:cNvSpPr>
          <p:nvPr>
            <p:ph type="dt" idx="1"/>
          </p:nvPr>
        </p:nvSpPr>
        <p:spPr>
          <a:xfrm>
            <a:off x="3814763" y="0"/>
            <a:ext cx="2917825" cy="493713"/>
          </a:xfrm>
          <a:prstGeom prst="rect">
            <a:avLst/>
          </a:prstGeom>
        </p:spPr>
        <p:txBody>
          <a:bodyPr vert="horz" lIns="91440" tIns="45720" rIns="91440" bIns="45720" rtlCol="0"/>
          <a:lstStyle>
            <a:lvl1pPr algn="r" fontAlgn="auto">
              <a:spcBef>
                <a:spcPts val="0"/>
              </a:spcBef>
              <a:spcAft>
                <a:spcPts val="0"/>
              </a:spcAft>
              <a:defRPr sz="1200">
                <a:latin typeface="+mn-lt"/>
                <a:ea typeface="+mn-ea"/>
              </a:defRPr>
            </a:lvl1pPr>
          </a:lstStyle>
          <a:p>
            <a:pPr>
              <a:defRPr/>
            </a:pPr>
            <a:fld id="{DC767446-EC36-4BAF-8271-CEB72840F9C4}" type="datetimeFigureOut">
              <a:rPr lang="ja-JP" altLang="en-US"/>
              <a:pPr>
                <a:defRPr/>
              </a:pPr>
              <a:t>2016/3/11</a:t>
            </a:fld>
            <a:endParaRPr lang="ja-JP" altLang="en-US"/>
          </a:p>
        </p:txBody>
      </p:sp>
      <p:sp>
        <p:nvSpPr>
          <p:cNvPr id="4" name="スライド イメージ プレースホルダ 3"/>
          <p:cNvSpPr>
            <a:spLocks noGrp="1" noRot="1" noChangeAspect="1"/>
          </p:cNvSpPr>
          <p:nvPr>
            <p:ph type="sldImg" idx="2"/>
          </p:nvPr>
        </p:nvSpPr>
        <p:spPr>
          <a:xfrm>
            <a:off x="900113" y="739775"/>
            <a:ext cx="4933950" cy="3700463"/>
          </a:xfrm>
          <a:prstGeom prst="rect">
            <a:avLst/>
          </a:prstGeom>
          <a:noFill/>
          <a:ln w="12700">
            <a:solidFill>
              <a:prstClr val="black"/>
            </a:solidFill>
          </a:ln>
        </p:spPr>
        <p:txBody>
          <a:bodyPr vert="horz" lIns="91440" tIns="45720" rIns="91440" bIns="45720" rtlCol="0" anchor="ctr"/>
          <a:lstStyle/>
          <a:p>
            <a:pPr lvl="0"/>
            <a:endParaRPr lang="ja-JP" altLang="en-US" noProof="0"/>
          </a:p>
        </p:txBody>
      </p:sp>
      <p:sp>
        <p:nvSpPr>
          <p:cNvPr id="5" name="ノート プレースホルダ 4"/>
          <p:cNvSpPr>
            <a:spLocks noGrp="1"/>
          </p:cNvSpPr>
          <p:nvPr>
            <p:ph type="body" sz="quarter" idx="3"/>
          </p:nvPr>
        </p:nvSpPr>
        <p:spPr>
          <a:xfrm>
            <a:off x="673100" y="4687888"/>
            <a:ext cx="5387975" cy="4440237"/>
          </a:xfrm>
          <a:prstGeom prst="rect">
            <a:avLst/>
          </a:prstGeom>
        </p:spPr>
        <p:txBody>
          <a:bodyPr vert="horz" lIns="91440" tIns="45720" rIns="91440" bIns="45720" rtlCol="0">
            <a:normAutofit/>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ja-JP" altLang="en-US" noProof="0"/>
          </a:p>
        </p:txBody>
      </p:sp>
      <p:sp>
        <p:nvSpPr>
          <p:cNvPr id="6" name="フッター プレースホルダ 5"/>
          <p:cNvSpPr>
            <a:spLocks noGrp="1"/>
          </p:cNvSpPr>
          <p:nvPr>
            <p:ph type="ftr" sz="quarter" idx="4"/>
          </p:nvPr>
        </p:nvSpPr>
        <p:spPr>
          <a:xfrm>
            <a:off x="0" y="9372600"/>
            <a:ext cx="2917825" cy="493713"/>
          </a:xfrm>
          <a:prstGeom prst="rect">
            <a:avLst/>
          </a:prstGeom>
        </p:spPr>
        <p:txBody>
          <a:bodyPr vert="horz" lIns="91440" tIns="45720" rIns="91440" bIns="45720" rtlCol="0" anchor="b"/>
          <a:lstStyle>
            <a:lvl1pPr algn="l" fontAlgn="auto">
              <a:spcBef>
                <a:spcPts val="0"/>
              </a:spcBef>
              <a:spcAft>
                <a:spcPts val="0"/>
              </a:spcAft>
              <a:defRPr sz="1200">
                <a:latin typeface="+mn-lt"/>
                <a:ea typeface="+mn-ea"/>
              </a:defRPr>
            </a:lvl1pPr>
          </a:lstStyle>
          <a:p>
            <a:pPr>
              <a:defRPr/>
            </a:pPr>
            <a:endParaRPr lang="ja-JP" altLang="en-US"/>
          </a:p>
        </p:txBody>
      </p:sp>
      <p:sp>
        <p:nvSpPr>
          <p:cNvPr id="7" name="スライド番号プレースホルダ 6"/>
          <p:cNvSpPr>
            <a:spLocks noGrp="1"/>
          </p:cNvSpPr>
          <p:nvPr>
            <p:ph type="sldNum" sz="quarter" idx="5"/>
          </p:nvPr>
        </p:nvSpPr>
        <p:spPr>
          <a:xfrm>
            <a:off x="3814763" y="9372600"/>
            <a:ext cx="2917825" cy="493713"/>
          </a:xfrm>
          <a:prstGeom prst="rect">
            <a:avLst/>
          </a:prstGeom>
        </p:spPr>
        <p:txBody>
          <a:bodyPr vert="horz" lIns="91440" tIns="45720" rIns="91440" bIns="45720" rtlCol="0" anchor="b"/>
          <a:lstStyle>
            <a:lvl1pPr algn="r" fontAlgn="auto">
              <a:spcBef>
                <a:spcPts val="0"/>
              </a:spcBef>
              <a:spcAft>
                <a:spcPts val="0"/>
              </a:spcAft>
              <a:defRPr sz="1200">
                <a:latin typeface="+mn-lt"/>
                <a:ea typeface="+mn-ea"/>
              </a:defRPr>
            </a:lvl1pPr>
          </a:lstStyle>
          <a:p>
            <a:pPr>
              <a:defRPr/>
            </a:pPr>
            <a:fld id="{D737F370-5D99-4DF2-A8AB-5882A733FB9D}" type="slidenum">
              <a:rPr lang="ja-JP" altLang="en-US"/>
              <a:pPr>
                <a:defRPr/>
              </a:pPr>
              <a:t>‹#›</a:t>
            </a:fld>
            <a:endParaRPr lang="ja-JP" altLang="en-US"/>
          </a:p>
        </p:txBody>
      </p:sp>
    </p:spTree>
    <p:extLst>
      <p:ext uri="{BB962C8B-B14F-4D97-AF65-F5344CB8AC3E}">
        <p14:creationId xmlns:p14="http://schemas.microsoft.com/office/powerpoint/2010/main" val="87458215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Only">
  <p:cSld name="コンテンツ">
    <p:spTree>
      <p:nvGrpSpPr>
        <p:cNvPr id="1" name=""/>
        <p:cNvGrpSpPr/>
        <p:nvPr/>
      </p:nvGrpSpPr>
      <p:grpSpPr>
        <a:xfrm>
          <a:off x="0" y="0"/>
          <a:ext cx="0" cy="0"/>
          <a:chOff x="0" y="0"/>
          <a:chExt cx="0" cy="0"/>
        </a:xfrm>
      </p:grpSpPr>
      <p:pic>
        <p:nvPicPr>
          <p:cNvPr id="3" name="Picture 2" descr="C:\Documents and Settings\buma\デスクトップ\PPT_log_footer_pics\PPT_log_footer_pics\LOGO\GMO_IG_PPT_COLOR.jpg"/>
          <p:cNvPicPr>
            <a:picLocks noChangeAspect="1" noChangeArrowheads="1"/>
          </p:cNvPicPr>
          <p:nvPr userDrawn="1"/>
        </p:nvPicPr>
        <p:blipFill>
          <a:blip r:embed="rId2" cstate="print"/>
          <a:srcRect/>
          <a:stretch>
            <a:fillRect/>
          </a:stretch>
        </p:blipFill>
        <p:spPr bwMode="auto">
          <a:xfrm>
            <a:off x="179388" y="141288"/>
            <a:ext cx="3049587" cy="246062"/>
          </a:xfrm>
          <a:prstGeom prst="rect">
            <a:avLst/>
          </a:prstGeom>
          <a:noFill/>
          <a:ln w="9525">
            <a:noFill/>
            <a:miter lim="800000"/>
            <a:headEnd/>
            <a:tailEnd/>
          </a:ln>
        </p:spPr>
      </p:pic>
      <p:sp>
        <p:nvSpPr>
          <p:cNvPr id="4" name="Rectangle 6"/>
          <p:cNvSpPr txBox="1">
            <a:spLocks noChangeArrowheads="1"/>
          </p:cNvSpPr>
          <p:nvPr/>
        </p:nvSpPr>
        <p:spPr bwMode="auto">
          <a:xfrm>
            <a:off x="6975475" y="6646863"/>
            <a:ext cx="2133600" cy="476250"/>
          </a:xfrm>
          <a:prstGeom prst="rect">
            <a:avLst/>
          </a:prstGeom>
          <a:noFill/>
          <a:ln w="9525">
            <a:noFill/>
            <a:miter lim="800000"/>
            <a:headEnd/>
            <a:tailEnd/>
          </a:ln>
          <a:effectLst/>
        </p:spPr>
        <p:txBody>
          <a:bodyPr/>
          <a:lstStyle>
            <a:lvl1pPr algn="r">
              <a:defRPr sz="1000">
                <a:solidFill>
                  <a:schemeClr val="tx1"/>
                </a:solidFill>
                <a:latin typeface="A-OTF 新ゴ Pro DB" pitchFamily="34" charset="-128"/>
                <a:ea typeface="A-OTF 新ゴ Pro DB" pitchFamily="34" charset="-128"/>
              </a:defRPr>
            </a:lvl1pPr>
          </a:lstStyle>
          <a:p>
            <a:pPr fontAlgn="auto">
              <a:spcBef>
                <a:spcPts val="0"/>
              </a:spcBef>
              <a:spcAft>
                <a:spcPts val="0"/>
              </a:spcAft>
              <a:defRPr/>
            </a:pPr>
            <a:fld id="{0F416CF9-C2FF-4D12-8D1F-472365868814}" type="slidenum">
              <a:rPr lang="en-US" altLang="ja-JP" smtClean="0">
                <a:latin typeface="A-OTF 新ゴ Pro EL" pitchFamily="34" charset="-128"/>
                <a:ea typeface="A-OTF 新ゴ Pro EL" pitchFamily="34" charset="-128"/>
              </a:rPr>
              <a:pPr fontAlgn="auto">
                <a:spcBef>
                  <a:spcPts val="0"/>
                </a:spcBef>
                <a:spcAft>
                  <a:spcPts val="0"/>
                </a:spcAft>
                <a:defRPr/>
              </a:pPr>
              <a:t>‹#›</a:t>
            </a:fld>
            <a:endParaRPr lang="en-US" altLang="ja-JP">
              <a:latin typeface="A-OTF 新ゴ Pro EL" pitchFamily="34" charset="-128"/>
              <a:ea typeface="A-OTF 新ゴ Pro EL" pitchFamily="34" charset="-128"/>
            </a:endParaRPr>
          </a:p>
        </p:txBody>
      </p:sp>
      <p:pic>
        <p:nvPicPr>
          <p:cNvPr id="5" name="Picture 2"/>
          <p:cNvPicPr>
            <a:picLocks noChangeAspect="1" noChangeArrowheads="1"/>
          </p:cNvPicPr>
          <p:nvPr userDrawn="1"/>
        </p:nvPicPr>
        <p:blipFill>
          <a:blip r:embed="rId3" cstate="print"/>
          <a:srcRect/>
          <a:stretch>
            <a:fillRect/>
          </a:stretch>
        </p:blipFill>
        <p:spPr bwMode="auto">
          <a:xfrm>
            <a:off x="0" y="6483350"/>
            <a:ext cx="9144000" cy="180975"/>
          </a:xfrm>
          <a:prstGeom prst="rect">
            <a:avLst/>
          </a:prstGeom>
          <a:noFill/>
          <a:ln w="9525">
            <a:noFill/>
            <a:miter lim="800000"/>
            <a:headEnd/>
            <a:tailEnd/>
          </a:ln>
        </p:spPr>
      </p:pic>
      <p:sp>
        <p:nvSpPr>
          <p:cNvPr id="2" name="コンテンツ プレースホルダ 1"/>
          <p:cNvSpPr>
            <a:spLocks noGrp="1"/>
          </p:cNvSpPr>
          <p:nvPr>
            <p:ph/>
          </p:nvPr>
        </p:nvSpPr>
        <p:spPr>
          <a:xfrm>
            <a:off x="457200" y="274638"/>
            <a:ext cx="8229600" cy="5851525"/>
          </a:xfrm>
          <a:prstGeom prst="rect">
            <a:avLst/>
          </a:prstGeo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テキスト プレースホルダ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Tree>
  </p:cSld>
  <p:clrMap bg1="lt1" tx1="dk1" bg2="lt2" tx2="dk2" accent1="accent1" accent2="accent2" accent3="accent3" accent4="accent4" accent5="accent5" accent6="accent6" hlink="hlink" folHlink="folHlink"/>
  <p:sldLayoutIdLst>
    <p:sldLayoutId id="2147483676" r:id="rId1"/>
  </p:sldLayoutIdLst>
  <p:txStyles>
    <p:titleStyle>
      <a:lvl1pPr algn="ctr" rtl="0" eaLnBrk="0" fontAlgn="base" hangingPunct="0">
        <a:spcBef>
          <a:spcPct val="0"/>
        </a:spcBef>
        <a:spcAft>
          <a:spcPct val="0"/>
        </a:spcAft>
        <a:defRPr kumimoji="1" sz="3200" kern="1200">
          <a:solidFill>
            <a:schemeClr val="tx1"/>
          </a:solidFill>
          <a:latin typeface="+mj-lt"/>
          <a:ea typeface="+mj-ea"/>
          <a:cs typeface="+mj-cs"/>
        </a:defRPr>
      </a:lvl1pPr>
      <a:lvl2pPr algn="ctr" rtl="0" eaLnBrk="0" fontAlgn="base" hangingPunct="0">
        <a:spcBef>
          <a:spcPct val="0"/>
        </a:spcBef>
        <a:spcAft>
          <a:spcPct val="0"/>
        </a:spcAft>
        <a:defRPr kumimoji="1" sz="3200">
          <a:solidFill>
            <a:schemeClr val="tx1"/>
          </a:solidFill>
          <a:latin typeface="Arial" charset="0"/>
          <a:ea typeface="A-OTF 新ゴ Pro DB"/>
          <a:cs typeface="A-OTF 新ゴ Pro DB"/>
        </a:defRPr>
      </a:lvl2pPr>
      <a:lvl3pPr algn="ctr" rtl="0" eaLnBrk="0" fontAlgn="base" hangingPunct="0">
        <a:spcBef>
          <a:spcPct val="0"/>
        </a:spcBef>
        <a:spcAft>
          <a:spcPct val="0"/>
        </a:spcAft>
        <a:defRPr kumimoji="1" sz="3200">
          <a:solidFill>
            <a:schemeClr val="tx1"/>
          </a:solidFill>
          <a:latin typeface="Arial" charset="0"/>
          <a:ea typeface="A-OTF 新ゴ Pro DB"/>
          <a:cs typeface="A-OTF 新ゴ Pro DB"/>
        </a:defRPr>
      </a:lvl3pPr>
      <a:lvl4pPr algn="ctr" rtl="0" eaLnBrk="0" fontAlgn="base" hangingPunct="0">
        <a:spcBef>
          <a:spcPct val="0"/>
        </a:spcBef>
        <a:spcAft>
          <a:spcPct val="0"/>
        </a:spcAft>
        <a:defRPr kumimoji="1" sz="3200">
          <a:solidFill>
            <a:schemeClr val="tx1"/>
          </a:solidFill>
          <a:latin typeface="Arial" charset="0"/>
          <a:ea typeface="A-OTF 新ゴ Pro DB"/>
          <a:cs typeface="A-OTF 新ゴ Pro DB"/>
        </a:defRPr>
      </a:lvl4pPr>
      <a:lvl5pPr algn="ctr" rtl="0" eaLnBrk="0" fontAlgn="base" hangingPunct="0">
        <a:spcBef>
          <a:spcPct val="0"/>
        </a:spcBef>
        <a:spcAft>
          <a:spcPct val="0"/>
        </a:spcAft>
        <a:defRPr kumimoji="1" sz="3200">
          <a:solidFill>
            <a:schemeClr val="tx1"/>
          </a:solidFill>
          <a:latin typeface="Arial" charset="0"/>
          <a:ea typeface="A-OTF 新ゴ Pro DB"/>
          <a:cs typeface="A-OTF 新ゴ Pro DB"/>
        </a:defRPr>
      </a:lvl5pPr>
      <a:lvl6pPr marL="457200" algn="ctr" rtl="0" fontAlgn="base">
        <a:spcBef>
          <a:spcPct val="0"/>
        </a:spcBef>
        <a:spcAft>
          <a:spcPct val="0"/>
        </a:spcAft>
        <a:defRPr kumimoji="1" sz="3200">
          <a:solidFill>
            <a:schemeClr val="tx1"/>
          </a:solidFill>
          <a:latin typeface="A-OTF 新ゴ Pro DB"/>
          <a:ea typeface="A-OTF 新ゴ Pro DB"/>
          <a:cs typeface="A-OTF 新ゴ Pro DB"/>
        </a:defRPr>
      </a:lvl6pPr>
      <a:lvl7pPr marL="914400" algn="ctr" rtl="0" fontAlgn="base">
        <a:spcBef>
          <a:spcPct val="0"/>
        </a:spcBef>
        <a:spcAft>
          <a:spcPct val="0"/>
        </a:spcAft>
        <a:defRPr kumimoji="1" sz="3200">
          <a:solidFill>
            <a:schemeClr val="tx1"/>
          </a:solidFill>
          <a:latin typeface="A-OTF 新ゴ Pro DB"/>
          <a:ea typeface="A-OTF 新ゴ Pro DB"/>
          <a:cs typeface="A-OTF 新ゴ Pro DB"/>
        </a:defRPr>
      </a:lvl7pPr>
      <a:lvl8pPr marL="1371600" algn="ctr" rtl="0" fontAlgn="base">
        <a:spcBef>
          <a:spcPct val="0"/>
        </a:spcBef>
        <a:spcAft>
          <a:spcPct val="0"/>
        </a:spcAft>
        <a:defRPr kumimoji="1" sz="3200">
          <a:solidFill>
            <a:schemeClr val="tx1"/>
          </a:solidFill>
          <a:latin typeface="A-OTF 新ゴ Pro DB"/>
          <a:ea typeface="A-OTF 新ゴ Pro DB"/>
          <a:cs typeface="A-OTF 新ゴ Pro DB"/>
        </a:defRPr>
      </a:lvl8pPr>
      <a:lvl9pPr marL="1828800" algn="ctr" rtl="0" fontAlgn="base">
        <a:spcBef>
          <a:spcPct val="0"/>
        </a:spcBef>
        <a:spcAft>
          <a:spcPct val="0"/>
        </a:spcAft>
        <a:defRPr kumimoji="1" sz="3200">
          <a:solidFill>
            <a:schemeClr val="tx1"/>
          </a:solidFill>
          <a:latin typeface="A-OTF 新ゴ Pro DB"/>
          <a:ea typeface="A-OTF 新ゴ Pro DB"/>
          <a:cs typeface="A-OTF 新ゴ Pro DB"/>
        </a:defRPr>
      </a:lvl9pPr>
    </p:titleStyle>
    <p:bodyStyle>
      <a:lvl1pPr marL="342900" indent="-342900" algn="l" rtl="0" eaLnBrk="0" fontAlgn="base" hangingPunct="0">
        <a:spcBef>
          <a:spcPct val="20000"/>
        </a:spcBef>
        <a:spcAft>
          <a:spcPct val="0"/>
        </a:spcAft>
        <a:buFont typeface="Arial" charset="0"/>
        <a:buChar char="•"/>
        <a:defRPr kumimoji="1" sz="28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kumimoji="1" sz="23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kumimoji="1"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kumimoji="1" sz="15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kumimoji="1" sz="12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hyperlink" Target="http://e-words.jp/w/SQL.html" TargetMode="Externa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hyperlink" Target="http://www.gmo.jp/company-profile/groupinfo/" TargetMode="Externa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3" Type="http://schemas.openxmlformats.org/officeDocument/2006/relationships/hyperlink" Target="http://www.slideshare.net/infinite_loop/mysql-indexexplain" TargetMode="External"/><Relationship Id="rId2" Type="http://schemas.openxmlformats.org/officeDocument/2006/relationships/hyperlink" Target="http://nippondanji.blogspot.jp/2009/03/mysqlexplain.html" TargetMode="Externa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hyperlink" Target="http://www.tatamilab.jp/rnd/archives/000389.html" TargetMode="Externa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hyperlink" Target="http://www.slideshare.net/TasukuSuenaga/mysqlsennagroonga-6139206" TargetMode="Externa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hyperlink" Target="http://www.oracle.com/technetwork/jp/articles/index-313275-ja.html"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http://e-words.jp/w/E383AAE383ACE383BCE382B7E383A7E3838AE383ABE38387E383BCE382BFE38399E383BCE382B9.html" TargetMode="External"/><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hyperlink" Target="http://e-words.jp/w/MySQL.html" TargetMode="Externa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7"/>
          <p:cNvSpPr>
            <a:spLocks noChangeArrowheads="1"/>
          </p:cNvSpPr>
          <p:nvPr/>
        </p:nvSpPr>
        <p:spPr bwMode="auto">
          <a:xfrm>
            <a:off x="4427538" y="5013325"/>
            <a:ext cx="4608512" cy="1372683"/>
          </a:xfrm>
          <a:prstGeom prst="rect">
            <a:avLst/>
          </a:prstGeom>
          <a:noFill/>
          <a:ln w="9525">
            <a:noFill/>
            <a:miter lim="800000"/>
            <a:headEnd/>
            <a:tailEnd/>
          </a:ln>
        </p:spPr>
        <p:txBody>
          <a:bodyPr>
            <a:spAutoFit/>
          </a:bodyPr>
          <a:lstStyle/>
          <a:p>
            <a:pPr algn="r">
              <a:lnSpc>
                <a:spcPct val="130000"/>
              </a:lnSpc>
            </a:pPr>
            <a:r>
              <a:rPr kumimoji="0" lang="en-US" altLang="ja-JP" sz="1600" dirty="0" smtClean="0">
                <a:latin typeface="A-OTF 新ゴ Pr5 M" pitchFamily="34" charset="-128"/>
                <a:ea typeface="A-OTF 新ゴ Pr5 M" pitchFamily="34" charset="-128"/>
              </a:rPr>
              <a:t>2016</a:t>
            </a:r>
            <a:r>
              <a:rPr kumimoji="0" lang="ja-JP" altLang="en-US" sz="1600" dirty="0" smtClean="0">
                <a:latin typeface="A-OTF 新ゴ Pr5 M" pitchFamily="34" charset="-128"/>
                <a:ea typeface="A-OTF 新ゴ Pr5 M" pitchFamily="34" charset="-128"/>
              </a:rPr>
              <a:t>年</a:t>
            </a:r>
            <a:r>
              <a:rPr kumimoji="0" lang="en-US" altLang="ja-JP" sz="1600" dirty="0" smtClean="0">
                <a:latin typeface="A-OTF 新ゴ Pr5 M" pitchFamily="34" charset="-128"/>
                <a:ea typeface="A-OTF 新ゴ Pr5 M" pitchFamily="34" charset="-128"/>
              </a:rPr>
              <a:t>3</a:t>
            </a:r>
            <a:r>
              <a:rPr kumimoji="0" lang="ja-JP" altLang="en-US" sz="1600" dirty="0" smtClean="0">
                <a:latin typeface="A-OTF 新ゴ Pr5 M" pitchFamily="34" charset="-128"/>
                <a:ea typeface="A-OTF 新ゴ Pr5 M" pitchFamily="34" charset="-128"/>
              </a:rPr>
              <a:t>月</a:t>
            </a:r>
            <a:r>
              <a:rPr kumimoji="0" lang="en-US" altLang="ja-JP" sz="1600" dirty="0" smtClean="0">
                <a:latin typeface="A-OTF 新ゴ Pr5 M" pitchFamily="34" charset="-128"/>
                <a:ea typeface="A-OTF 新ゴ Pr5 M" pitchFamily="34" charset="-128"/>
              </a:rPr>
              <a:t>10</a:t>
            </a:r>
            <a:r>
              <a:rPr kumimoji="0" lang="ja-JP" altLang="en-US" sz="1600" dirty="0" smtClean="0">
                <a:latin typeface="A-OTF 新ゴ Pr5 M" pitchFamily="34" charset="-128"/>
                <a:ea typeface="A-OTF 新ゴ Pr5 M" pitchFamily="34" charset="-128"/>
              </a:rPr>
              <a:t>日</a:t>
            </a:r>
            <a:r>
              <a:rPr kumimoji="0" lang="ja-JP" altLang="en-US" sz="1600" dirty="0">
                <a:latin typeface="A-OTF 新ゴ Pr5 M" pitchFamily="34" charset="-128"/>
                <a:ea typeface="A-OTF 新ゴ Pr5 M" pitchFamily="34" charset="-128"/>
              </a:rPr>
              <a:t/>
            </a:r>
            <a:br>
              <a:rPr kumimoji="0" lang="ja-JP" altLang="en-US" sz="1600" dirty="0">
                <a:latin typeface="A-OTF 新ゴ Pr5 M" pitchFamily="34" charset="-128"/>
                <a:ea typeface="A-OTF 新ゴ Pr5 M" pitchFamily="34" charset="-128"/>
              </a:rPr>
            </a:br>
            <a:r>
              <a:rPr kumimoji="0" lang="en-US" altLang="ja-JP" sz="1600" dirty="0" err="1" smtClean="0">
                <a:latin typeface="A-OTF 新ゴ Pr5 M" pitchFamily="34" charset="-128"/>
                <a:ea typeface="A-OTF 新ゴ Pr5 M" pitchFamily="34" charset="-128"/>
              </a:rPr>
              <a:t>JWord</a:t>
            </a:r>
            <a:r>
              <a:rPr kumimoji="0" lang="ja-JP" altLang="en-US" sz="1600" dirty="0" smtClean="0">
                <a:latin typeface="A-OTF 新ゴ Pr5 M" pitchFamily="34" charset="-128"/>
                <a:ea typeface="A-OTF 新ゴ Pr5 M" pitchFamily="34" charset="-128"/>
              </a:rPr>
              <a:t>株式</a:t>
            </a:r>
            <a:r>
              <a:rPr kumimoji="0" lang="ja-JP" altLang="en-US" sz="1600" dirty="0">
                <a:latin typeface="A-OTF 新ゴ Pr5 M" pitchFamily="34" charset="-128"/>
                <a:ea typeface="A-OTF 新ゴ Pr5 M" pitchFamily="34" charset="-128"/>
              </a:rPr>
              <a:t>会社 </a:t>
            </a:r>
            <a:endParaRPr kumimoji="0" lang="en-US" altLang="ja-JP" sz="1600" dirty="0">
              <a:latin typeface="A-OTF 新ゴ Pr5 M" pitchFamily="34" charset="-128"/>
              <a:ea typeface="A-OTF 新ゴ Pr5 M" pitchFamily="34" charset="-128"/>
            </a:endParaRPr>
          </a:p>
          <a:p>
            <a:pPr algn="r">
              <a:lnSpc>
                <a:spcPct val="130000"/>
              </a:lnSpc>
            </a:pPr>
            <a:r>
              <a:rPr kumimoji="0" lang="ja-JP" altLang="en-US" sz="1600" dirty="0" smtClean="0">
                <a:latin typeface="A-OTF 新ゴ Pr5 M" pitchFamily="34" charset="-128"/>
                <a:ea typeface="A-OTF 新ゴ Pr5 M" pitchFamily="34" charset="-128"/>
              </a:rPr>
              <a:t>サービス開発部</a:t>
            </a:r>
            <a:endParaRPr kumimoji="0" lang="en-US" altLang="ja-JP" sz="1600" dirty="0" smtClean="0">
              <a:latin typeface="A-OTF 新ゴ Pr5 M" pitchFamily="34" charset="-128"/>
              <a:ea typeface="A-OTF 新ゴ Pr5 M" pitchFamily="34" charset="-128"/>
            </a:endParaRPr>
          </a:p>
          <a:p>
            <a:pPr algn="r">
              <a:lnSpc>
                <a:spcPct val="130000"/>
              </a:lnSpc>
            </a:pPr>
            <a:r>
              <a:rPr kumimoji="0" lang="ja-JP" altLang="en-US" sz="1600" dirty="0" smtClean="0">
                <a:latin typeface="A-OTF 新ゴ Pr5 M" pitchFamily="34" charset="-128"/>
                <a:ea typeface="A-OTF 新ゴ Pr5 M" pitchFamily="34" charset="-128"/>
              </a:rPr>
              <a:t>中川　陽平</a:t>
            </a:r>
            <a:endParaRPr kumimoji="0" lang="en-US" altLang="ja-JP" sz="1600" dirty="0">
              <a:latin typeface="A-OTF 新ゴ Pr5 M" pitchFamily="34" charset="-128"/>
              <a:ea typeface="A-OTF 新ゴ Pr5 M" pitchFamily="34" charset="-128"/>
            </a:endParaRPr>
          </a:p>
        </p:txBody>
      </p:sp>
      <p:sp>
        <p:nvSpPr>
          <p:cNvPr id="3076" name="Rectangle 7"/>
          <p:cNvSpPr>
            <a:spLocks noChangeArrowheads="1"/>
          </p:cNvSpPr>
          <p:nvPr/>
        </p:nvSpPr>
        <p:spPr bwMode="auto">
          <a:xfrm>
            <a:off x="4248150" y="2708275"/>
            <a:ext cx="4427538" cy="769441"/>
          </a:xfrm>
          <a:prstGeom prst="rect">
            <a:avLst/>
          </a:prstGeom>
          <a:noFill/>
          <a:ln w="9525">
            <a:noFill/>
            <a:miter lim="800000"/>
            <a:headEnd/>
            <a:tailEnd/>
          </a:ln>
        </p:spPr>
        <p:txBody>
          <a:bodyPr>
            <a:spAutoFit/>
          </a:bodyPr>
          <a:lstStyle/>
          <a:p>
            <a:pPr algn="ctr">
              <a:lnSpc>
                <a:spcPct val="150000"/>
              </a:lnSpc>
            </a:pPr>
            <a:r>
              <a:rPr kumimoji="0" lang="ja-JP" altLang="en-US" sz="3200" dirty="0" smtClean="0">
                <a:latin typeface="A-OTF 新ゴ Pr5 B" pitchFamily="34" charset="-128"/>
                <a:ea typeface="A-OTF 新ゴ Pr5 B" pitchFamily="34" charset="-128"/>
              </a:rPr>
              <a:t>データベース基礎</a:t>
            </a:r>
            <a:endParaRPr kumimoji="0" lang="en-US" altLang="ja-JP" sz="3200" dirty="0">
              <a:latin typeface="A-OTF 新ゴ Pr5 B" pitchFamily="34" charset="-128"/>
              <a:ea typeface="A-OTF 新ゴ Pr5 B" pitchFamily="34" charset="-128"/>
            </a:endParaRPr>
          </a:p>
        </p:txBody>
      </p:sp>
      <p:cxnSp>
        <p:nvCxnSpPr>
          <p:cNvPr id="7" name="直線コネクタ 6"/>
          <p:cNvCxnSpPr/>
          <p:nvPr/>
        </p:nvCxnSpPr>
        <p:spPr>
          <a:xfrm>
            <a:off x="4067175" y="2276475"/>
            <a:ext cx="0" cy="1873250"/>
          </a:xfrm>
          <a:prstGeom prst="line">
            <a:avLst/>
          </a:prstGeom>
        </p:spPr>
        <p:style>
          <a:lnRef idx="1">
            <a:schemeClr val="accent1"/>
          </a:lnRef>
          <a:fillRef idx="0">
            <a:schemeClr val="accent1"/>
          </a:fillRef>
          <a:effectRef idx="0">
            <a:schemeClr val="accent1"/>
          </a:effectRef>
          <a:fontRef idx="minor">
            <a:schemeClr val="tx1"/>
          </a:fontRef>
        </p:style>
      </p:cxnSp>
      <p:pic>
        <p:nvPicPr>
          <p:cNvPr id="17410" name="Picture 2" descr="http://i.gzn.jp/img/2006/03/30/mysql/logo_mysql.png"/>
          <p:cNvPicPr>
            <a:picLocks noChangeAspect="1" noChangeArrowheads="1"/>
          </p:cNvPicPr>
          <p:nvPr/>
        </p:nvPicPr>
        <p:blipFill>
          <a:blip r:embed="rId2" cstate="print"/>
          <a:srcRect/>
          <a:stretch>
            <a:fillRect/>
          </a:stretch>
        </p:blipFill>
        <p:spPr bwMode="auto">
          <a:xfrm>
            <a:off x="755576" y="2348880"/>
            <a:ext cx="2771775" cy="1447801"/>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611560" y="764704"/>
            <a:ext cx="7920880" cy="1079500"/>
          </a:xfrm>
          <a:prstGeom prst="rect">
            <a:avLst/>
          </a:prstGeom>
          <a:solidFill>
            <a:schemeClr val="bg1">
              <a:alpha val="83000"/>
            </a:schemeClr>
          </a:solidFill>
          <a:ln>
            <a:noFill/>
          </a:ln>
        </p:spPr>
        <p:style>
          <a:lnRef idx="2">
            <a:schemeClr val="accent1"/>
          </a:lnRef>
          <a:fillRef idx="1">
            <a:schemeClr val="lt1"/>
          </a:fillRef>
          <a:effectRef idx="0">
            <a:schemeClr val="accent1"/>
          </a:effectRef>
          <a:fontRef idx="minor">
            <a:schemeClr val="dk1"/>
          </a:fontRef>
        </p:style>
        <p:txBody>
          <a:bodyPr anchor="ctr"/>
          <a:lstStyle/>
          <a:p>
            <a:pPr>
              <a:defRPr/>
            </a:pPr>
            <a:r>
              <a:rPr kumimoji="0" lang="en-US" altLang="ja-JP" sz="3200" smtClean="0">
                <a:latin typeface="A-OTF 新ゴ Pro DB" pitchFamily="34" charset="-128"/>
                <a:ea typeface="A-OTF 新ゴ Pr5 M" pitchFamily="34" charset="-128"/>
              </a:rPr>
              <a:t>ConoHa</a:t>
            </a:r>
            <a:r>
              <a:rPr kumimoji="0" lang="ja-JP" altLang="en-US" sz="3200" smtClean="0">
                <a:latin typeface="A-OTF 新ゴ Pro DB" pitchFamily="34" charset="-128"/>
                <a:ea typeface="A-OTF 新ゴ Pr5 M" pitchFamily="34" charset="-128"/>
              </a:rPr>
              <a:t>で作成したサーバーにコンソールからログインして、</a:t>
            </a:r>
            <a:r>
              <a:rPr kumimoji="0" lang="en-US" altLang="ja-JP" sz="3200" smtClean="0">
                <a:latin typeface="A-OTF 新ゴ Pro DB" pitchFamily="34" charset="-128"/>
                <a:ea typeface="A-OTF 新ゴ Pr5 M" pitchFamily="34" charset="-128"/>
              </a:rPr>
              <a:t>mysql</a:t>
            </a:r>
            <a:r>
              <a:rPr kumimoji="0" lang="ja-JP" altLang="en-US" sz="3200" smtClean="0">
                <a:latin typeface="A-OTF 新ゴ Pro DB" pitchFamily="34" charset="-128"/>
                <a:ea typeface="A-OTF 新ゴ Pr5 M" pitchFamily="34" charset="-128"/>
              </a:rPr>
              <a:t>と打ち込んでください。</a:t>
            </a:r>
            <a:endParaRPr lang="en-US" altLang="ja-JP" sz="3200" dirty="0">
              <a:latin typeface="A-OTF 新ゴ Pro DB" pitchFamily="34" charset="-128"/>
              <a:ea typeface="A-OTF 新ゴ Pro DB" pitchFamily="34" charset="-128"/>
            </a:endParaRPr>
          </a:p>
        </p:txBody>
      </p:sp>
      <p:pic>
        <p:nvPicPr>
          <p:cNvPr id="24577" name="Picture 1"/>
          <p:cNvPicPr>
            <a:picLocks noChangeAspect="1" noChangeArrowheads="1"/>
          </p:cNvPicPr>
          <p:nvPr/>
        </p:nvPicPr>
        <p:blipFill>
          <a:blip r:embed="rId2" cstate="print"/>
          <a:srcRect b="34117"/>
          <a:stretch>
            <a:fillRect/>
          </a:stretch>
        </p:blipFill>
        <p:spPr bwMode="auto">
          <a:xfrm>
            <a:off x="395536" y="2204864"/>
            <a:ext cx="8283470" cy="424847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7"/>
          <p:cNvSpPr>
            <a:spLocks noChangeArrowheads="1"/>
          </p:cNvSpPr>
          <p:nvPr/>
        </p:nvSpPr>
        <p:spPr bwMode="auto">
          <a:xfrm>
            <a:off x="468313" y="692150"/>
            <a:ext cx="8207375" cy="5447645"/>
          </a:xfrm>
          <a:prstGeom prst="rect">
            <a:avLst/>
          </a:prstGeom>
          <a:noFill/>
          <a:ln w="9525">
            <a:noFill/>
            <a:miter lim="800000"/>
            <a:headEnd/>
            <a:tailEnd/>
          </a:ln>
        </p:spPr>
        <p:txBody>
          <a:bodyPr wrap="square">
            <a:spAutoFit/>
          </a:bodyPr>
          <a:lstStyle/>
          <a:p>
            <a:pPr>
              <a:lnSpc>
                <a:spcPct val="150000"/>
              </a:lnSpc>
              <a:defRPr/>
            </a:pPr>
            <a:r>
              <a:rPr kumimoji="0" lang="ja-JP" altLang="en-US" sz="3200" dirty="0" smtClean="0">
                <a:latin typeface="A-OTF 新ゴ Pr5 M" pitchFamily="34" charset="-128"/>
                <a:ea typeface="A-OTF 新ゴ Pr5 M" pitchFamily="34" charset="-128"/>
              </a:rPr>
              <a:t>サンプルデータを投入</a:t>
            </a:r>
            <a:endParaRPr kumimoji="0" lang="en-US" altLang="ja-JP" sz="3200" dirty="0" smtClean="0">
              <a:latin typeface="A-OTF 新ゴ Pr5 M" pitchFamily="34" charset="-128"/>
              <a:ea typeface="A-OTF 新ゴ Pr5 M" pitchFamily="34" charset="-128"/>
            </a:endParaRPr>
          </a:p>
          <a:p>
            <a:pPr>
              <a:lnSpc>
                <a:spcPct val="150000"/>
              </a:lnSpc>
              <a:buFont typeface="Arial" pitchFamily="34" charset="0"/>
              <a:buChar char="•"/>
              <a:defRPr/>
            </a:pPr>
            <a:r>
              <a:rPr kumimoji="0" lang="ja-JP" altLang="en-US" sz="2000" dirty="0" smtClean="0">
                <a:latin typeface="A-OTF 新ゴ Pr5 M" pitchFamily="34" charset="-128"/>
                <a:ea typeface="A-OTF 新ゴ Pr5 M" pitchFamily="34" charset="-128"/>
              </a:rPr>
              <a:t>簡単な映画情報データベースを作ります</a:t>
            </a:r>
            <a:endParaRPr kumimoji="0" lang="en-US" altLang="ja-JP" sz="3200" dirty="0" smtClean="0">
              <a:latin typeface="A-OTF 新ゴ Pr5 M" pitchFamily="34" charset="-128"/>
              <a:ea typeface="A-OTF 新ゴ Pr5 M" pitchFamily="34" charset="-128"/>
            </a:endParaRPr>
          </a:p>
          <a:p>
            <a:pPr>
              <a:lnSpc>
                <a:spcPct val="150000"/>
              </a:lnSpc>
              <a:defRPr/>
            </a:pPr>
            <a:r>
              <a:rPr kumimoji="0" lang="en-US" altLang="ja-JP" sz="2000" dirty="0" err="1" smtClean="0">
                <a:latin typeface="A-OTF 新ゴ Pr5 M" pitchFamily="34" charset="-128"/>
                <a:ea typeface="A-OTF 新ゴ Pr5 M" pitchFamily="34" charset="-128"/>
              </a:rPr>
              <a:t>mysql</a:t>
            </a:r>
            <a:r>
              <a:rPr kumimoji="0" lang="en-US" altLang="ja-JP" sz="2000" dirty="0" smtClean="0">
                <a:latin typeface="A-OTF 新ゴ Pr5 M" pitchFamily="34" charset="-128"/>
                <a:ea typeface="A-OTF 新ゴ Pr5 M" pitchFamily="34" charset="-128"/>
              </a:rPr>
              <a:t>&gt; create database </a:t>
            </a:r>
            <a:r>
              <a:rPr kumimoji="0" lang="en-US" altLang="ja-JP" sz="2000" dirty="0" err="1" smtClean="0">
                <a:latin typeface="A-OTF 新ゴ Pr5 M" pitchFamily="34" charset="-128"/>
                <a:ea typeface="A-OTF 新ゴ Pr5 M" pitchFamily="34" charset="-128"/>
              </a:rPr>
              <a:t>filmsdb</a:t>
            </a:r>
            <a:r>
              <a:rPr kumimoji="0" lang="en-US" altLang="ja-JP" sz="2000" dirty="0" smtClean="0">
                <a:latin typeface="A-OTF 新ゴ Pr5 M" pitchFamily="34" charset="-128"/>
                <a:ea typeface="A-OTF 新ゴ Pr5 M" pitchFamily="34" charset="-128"/>
              </a:rPr>
              <a:t>;</a:t>
            </a:r>
          </a:p>
          <a:p>
            <a:pPr>
              <a:lnSpc>
                <a:spcPct val="150000"/>
              </a:lnSpc>
              <a:defRPr/>
            </a:pPr>
            <a:r>
              <a:rPr kumimoji="0" lang="en-US" altLang="ja-JP" sz="2000" dirty="0" err="1" smtClean="0">
                <a:latin typeface="A-OTF 新ゴ Pr5 M" pitchFamily="34" charset="-128"/>
                <a:ea typeface="A-OTF 新ゴ Pr5 M" pitchFamily="34" charset="-128"/>
              </a:rPr>
              <a:t>mysql</a:t>
            </a:r>
            <a:r>
              <a:rPr kumimoji="0" lang="en-US" altLang="ja-JP" sz="2000" dirty="0" smtClean="0">
                <a:latin typeface="A-OTF 新ゴ Pr5 M" pitchFamily="34" charset="-128"/>
                <a:ea typeface="A-OTF 新ゴ Pr5 M" pitchFamily="34" charset="-128"/>
              </a:rPr>
              <a:t>&gt; exit</a:t>
            </a:r>
          </a:p>
          <a:p>
            <a:pPr>
              <a:lnSpc>
                <a:spcPct val="150000"/>
              </a:lnSpc>
              <a:defRPr/>
            </a:pPr>
            <a:r>
              <a:rPr kumimoji="0" lang="en-US" altLang="ja-JP" sz="2000" dirty="0" smtClean="0">
                <a:latin typeface="A-OTF 新ゴ Pr5 M" pitchFamily="34" charset="-128"/>
                <a:ea typeface="A-OTF 新ゴ Pr5 M" pitchFamily="34" charset="-128"/>
              </a:rPr>
              <a:t># cd /</a:t>
            </a:r>
            <a:r>
              <a:rPr kumimoji="0" lang="en-US" altLang="ja-JP" sz="2000" dirty="0" err="1" smtClean="0">
                <a:latin typeface="A-OTF 新ゴ Pr5 M" pitchFamily="34" charset="-128"/>
                <a:ea typeface="A-OTF 新ゴ Pr5 M" pitchFamily="34" charset="-128"/>
              </a:rPr>
              <a:t>tmp</a:t>
            </a:r>
            <a:endParaRPr kumimoji="0" lang="en-US" altLang="ja-JP" sz="2000" dirty="0" smtClean="0">
              <a:latin typeface="A-OTF 新ゴ Pr5 M" pitchFamily="34" charset="-128"/>
              <a:ea typeface="A-OTF 新ゴ Pr5 M" pitchFamily="34" charset="-128"/>
            </a:endParaRPr>
          </a:p>
          <a:p>
            <a:pPr>
              <a:lnSpc>
                <a:spcPct val="150000"/>
              </a:lnSpc>
              <a:defRPr/>
            </a:pPr>
            <a:r>
              <a:rPr kumimoji="0" lang="en-US" altLang="ja-JP" sz="2000" dirty="0" smtClean="0">
                <a:latin typeface="A-OTF 新ゴ Pr5 M" pitchFamily="34" charset="-128"/>
                <a:ea typeface="A-OTF 新ゴ Pr5 M" pitchFamily="34" charset="-128"/>
              </a:rPr>
              <a:t># </a:t>
            </a:r>
            <a:r>
              <a:rPr kumimoji="0" lang="en-US" altLang="ja-JP" sz="2000" dirty="0" err="1" smtClean="0">
                <a:latin typeface="A-OTF 新ゴ Pr5 M" pitchFamily="34" charset="-128"/>
                <a:ea typeface="A-OTF 新ゴ Pr5 M" pitchFamily="34" charset="-128"/>
              </a:rPr>
              <a:t>wget</a:t>
            </a:r>
            <a:r>
              <a:rPr kumimoji="0" lang="en-US" altLang="ja-JP" sz="2000" dirty="0" smtClean="0">
                <a:latin typeface="A-OTF 新ゴ Pr5 M" pitchFamily="34" charset="-128"/>
                <a:ea typeface="A-OTF 新ゴ Pr5 M" pitchFamily="34" charset="-128"/>
              </a:rPr>
              <a:t> http</a:t>
            </a:r>
            <a:r>
              <a:rPr kumimoji="0" lang="en-US" altLang="ja-JP" sz="2000" dirty="0">
                <a:latin typeface="A-OTF 新ゴ Pr5 M" pitchFamily="34" charset="-128"/>
                <a:ea typeface="A-OTF 新ゴ Pr5 M" pitchFamily="34" charset="-128"/>
              </a:rPr>
              <a:t>://163.44.164.151/filmsdb.txt</a:t>
            </a:r>
            <a:endParaRPr kumimoji="0" lang="en-US" altLang="ja-JP" sz="2000" dirty="0" smtClean="0">
              <a:latin typeface="A-OTF 新ゴ Pr5 M" pitchFamily="34" charset="-128"/>
              <a:ea typeface="A-OTF 新ゴ Pr5 M" pitchFamily="34" charset="-128"/>
            </a:endParaRPr>
          </a:p>
          <a:p>
            <a:pPr>
              <a:lnSpc>
                <a:spcPct val="150000"/>
              </a:lnSpc>
              <a:defRPr/>
            </a:pPr>
            <a:r>
              <a:rPr kumimoji="0" lang="en-US" altLang="ja-JP" sz="2000" dirty="0" smtClean="0">
                <a:latin typeface="A-OTF 新ゴ Pr5 M" pitchFamily="34" charset="-128"/>
                <a:ea typeface="A-OTF 新ゴ Pr5 M" pitchFamily="34" charset="-128"/>
              </a:rPr>
              <a:t># cat filmsdb.txt | </a:t>
            </a:r>
            <a:r>
              <a:rPr kumimoji="0" lang="en-US" altLang="ja-JP" sz="2000" dirty="0" err="1" smtClean="0">
                <a:latin typeface="A-OTF 新ゴ Pr5 M" pitchFamily="34" charset="-128"/>
                <a:ea typeface="A-OTF 新ゴ Pr5 M" pitchFamily="34" charset="-128"/>
              </a:rPr>
              <a:t>mysql</a:t>
            </a:r>
            <a:r>
              <a:rPr kumimoji="0" lang="en-US" altLang="ja-JP" sz="2000" dirty="0" smtClean="0">
                <a:latin typeface="A-OTF 新ゴ Pr5 M" pitchFamily="34" charset="-128"/>
                <a:ea typeface="A-OTF 新ゴ Pr5 M" pitchFamily="34" charset="-128"/>
              </a:rPr>
              <a:t> </a:t>
            </a:r>
            <a:r>
              <a:rPr kumimoji="0" lang="en-US" altLang="ja-JP" sz="2000" dirty="0" err="1" smtClean="0">
                <a:latin typeface="A-OTF 新ゴ Pr5 M" pitchFamily="34" charset="-128"/>
                <a:ea typeface="A-OTF 新ゴ Pr5 M" pitchFamily="34" charset="-128"/>
              </a:rPr>
              <a:t>filmsdb</a:t>
            </a:r>
            <a:endParaRPr kumimoji="0" lang="en-US" altLang="ja-JP" sz="2000" dirty="0" smtClean="0">
              <a:latin typeface="A-OTF 新ゴ Pr5 M" pitchFamily="34" charset="-128"/>
              <a:ea typeface="A-OTF 新ゴ Pr5 M" pitchFamily="34" charset="-128"/>
            </a:endParaRPr>
          </a:p>
          <a:p>
            <a:pPr>
              <a:lnSpc>
                <a:spcPct val="150000"/>
              </a:lnSpc>
              <a:defRPr/>
            </a:pPr>
            <a:r>
              <a:rPr kumimoji="0" lang="en-US" altLang="ja-JP" sz="2000" dirty="0" smtClean="0">
                <a:latin typeface="A-OTF 新ゴ Pr5 M" pitchFamily="34" charset="-128"/>
                <a:ea typeface="A-OTF 新ゴ Pr5 M" pitchFamily="34" charset="-128"/>
              </a:rPr>
              <a:t># </a:t>
            </a:r>
            <a:r>
              <a:rPr kumimoji="0" lang="en-US" altLang="ja-JP" sz="2000" dirty="0" err="1" smtClean="0">
                <a:latin typeface="A-OTF 新ゴ Pr5 M" pitchFamily="34" charset="-128"/>
                <a:ea typeface="A-OTF 新ゴ Pr5 M" pitchFamily="34" charset="-128"/>
              </a:rPr>
              <a:t>mysql</a:t>
            </a:r>
            <a:r>
              <a:rPr kumimoji="0" lang="en-US" altLang="ja-JP" sz="2000" dirty="0" smtClean="0">
                <a:latin typeface="A-OTF 新ゴ Pr5 M" pitchFamily="34" charset="-128"/>
                <a:ea typeface="A-OTF 新ゴ Pr5 M" pitchFamily="34" charset="-128"/>
              </a:rPr>
              <a:t> </a:t>
            </a:r>
            <a:r>
              <a:rPr kumimoji="0" lang="en-US" altLang="ja-JP" sz="2000" dirty="0" err="1" smtClean="0">
                <a:latin typeface="A-OTF 新ゴ Pr5 M" pitchFamily="34" charset="-128"/>
                <a:ea typeface="A-OTF 新ゴ Pr5 M" pitchFamily="34" charset="-128"/>
              </a:rPr>
              <a:t>filmsdb</a:t>
            </a:r>
            <a:endParaRPr kumimoji="0" lang="en-US" altLang="ja-JP" sz="2000" dirty="0" smtClean="0">
              <a:latin typeface="A-OTF 新ゴ Pr5 M" pitchFamily="34" charset="-128"/>
              <a:ea typeface="A-OTF 新ゴ Pr5 M" pitchFamily="34" charset="-128"/>
            </a:endParaRPr>
          </a:p>
          <a:p>
            <a:pPr>
              <a:lnSpc>
                <a:spcPct val="150000"/>
              </a:lnSpc>
              <a:defRPr/>
            </a:pPr>
            <a:r>
              <a:rPr kumimoji="0" lang="en-US" altLang="ja-JP" sz="2000" dirty="0" err="1" smtClean="0">
                <a:latin typeface="A-OTF 新ゴ Pr5 M" pitchFamily="34" charset="-128"/>
                <a:ea typeface="A-OTF 新ゴ Pr5 M" pitchFamily="34" charset="-128"/>
              </a:rPr>
              <a:t>mysql</a:t>
            </a:r>
            <a:r>
              <a:rPr kumimoji="0" lang="en-US" altLang="ja-JP" sz="2000" dirty="0" smtClean="0">
                <a:latin typeface="A-OTF 新ゴ Pr5 M" pitchFamily="34" charset="-128"/>
                <a:ea typeface="A-OTF 新ゴ Pr5 M" pitchFamily="34" charset="-128"/>
              </a:rPr>
              <a:t>&gt; show tables;</a:t>
            </a:r>
          </a:p>
          <a:p>
            <a:pPr>
              <a:lnSpc>
                <a:spcPct val="150000"/>
              </a:lnSpc>
              <a:defRPr/>
            </a:pPr>
            <a:r>
              <a:rPr kumimoji="0" lang="en-US" altLang="ja-JP" sz="2000" dirty="0" err="1" smtClean="0">
                <a:latin typeface="A-OTF 新ゴ Pr5 M" pitchFamily="34" charset="-128"/>
                <a:ea typeface="A-OTF 新ゴ Pr5 M" pitchFamily="34" charset="-128"/>
              </a:rPr>
              <a:t>mysql</a:t>
            </a:r>
            <a:r>
              <a:rPr kumimoji="0" lang="en-US" altLang="ja-JP" sz="2000" dirty="0" smtClean="0">
                <a:latin typeface="A-OTF 新ゴ Pr5 M" pitchFamily="34" charset="-128"/>
                <a:ea typeface="A-OTF 新ゴ Pr5 M" pitchFamily="34" charset="-128"/>
              </a:rPr>
              <a:t>&gt; select * from </a:t>
            </a:r>
            <a:r>
              <a:rPr kumimoji="0" lang="en-US" altLang="ja-JP" sz="2000" dirty="0" err="1" smtClean="0">
                <a:latin typeface="A-OTF 新ゴ Pr5 M" pitchFamily="34" charset="-128"/>
                <a:ea typeface="A-OTF 新ゴ Pr5 M" pitchFamily="34" charset="-128"/>
              </a:rPr>
              <a:t>films_title</a:t>
            </a:r>
            <a:r>
              <a:rPr kumimoji="0" lang="en-US" altLang="ja-JP" sz="2000" dirty="0" smtClean="0">
                <a:latin typeface="A-OTF 新ゴ Pr5 M" pitchFamily="34" charset="-128"/>
                <a:ea typeface="A-OTF 新ゴ Pr5 M" pitchFamily="34" charset="-128"/>
              </a:rPr>
              <a:t>;</a:t>
            </a:r>
          </a:p>
          <a:p>
            <a:pPr>
              <a:lnSpc>
                <a:spcPct val="150000"/>
              </a:lnSpc>
              <a:defRPr/>
            </a:pPr>
            <a:r>
              <a:rPr kumimoji="0" lang="en-US" altLang="ja-JP" sz="2000" dirty="0" err="1" smtClean="0">
                <a:latin typeface="A-OTF 新ゴ Pr5 M" pitchFamily="34" charset="-128"/>
                <a:ea typeface="A-OTF 新ゴ Pr5 M" pitchFamily="34" charset="-128"/>
              </a:rPr>
              <a:t>mysql</a:t>
            </a:r>
            <a:r>
              <a:rPr kumimoji="0" lang="en-US" altLang="ja-JP" sz="2000" dirty="0" smtClean="0">
                <a:latin typeface="A-OTF 新ゴ Pr5 M" pitchFamily="34" charset="-128"/>
                <a:ea typeface="A-OTF 新ゴ Pr5 M" pitchFamily="34" charset="-128"/>
              </a:rPr>
              <a:t>&gt; select * from </a:t>
            </a:r>
            <a:r>
              <a:rPr kumimoji="0" lang="en-US" altLang="ja-JP" sz="2000" dirty="0" err="1" smtClean="0">
                <a:latin typeface="A-OTF 新ゴ Pr5 M" pitchFamily="34" charset="-128"/>
                <a:ea typeface="A-OTF 新ゴ Pr5 M" pitchFamily="34" charset="-128"/>
              </a:rPr>
              <a:t>films_category</a:t>
            </a:r>
            <a:r>
              <a:rPr kumimoji="0" lang="en-US" altLang="ja-JP" sz="2000" dirty="0" smtClean="0">
                <a:latin typeface="A-OTF 新ゴ Pr5 M" pitchFamily="34" charset="-128"/>
                <a:ea typeface="A-OTF 新ゴ Pr5 M" pitchFamily="34" charset="-128"/>
              </a:rPr>
              <a:t>;</a:t>
            </a:r>
          </a:p>
        </p:txBody>
      </p:sp>
      <p:pic>
        <p:nvPicPr>
          <p:cNvPr id="30722" name="Picture 2"/>
          <p:cNvPicPr>
            <a:picLocks noChangeAspect="1" noChangeArrowheads="1"/>
          </p:cNvPicPr>
          <p:nvPr/>
        </p:nvPicPr>
        <p:blipFill>
          <a:blip r:embed="rId2" cstate="print"/>
          <a:srcRect r="26928"/>
          <a:stretch>
            <a:fillRect/>
          </a:stretch>
        </p:blipFill>
        <p:spPr bwMode="auto">
          <a:xfrm>
            <a:off x="5796136" y="1052736"/>
            <a:ext cx="3240360" cy="5063158"/>
          </a:xfrm>
          <a:prstGeom prst="rect">
            <a:avLst/>
          </a:prstGeom>
          <a:noFill/>
          <a:ln>
            <a:noFill/>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1115616" y="2420888"/>
            <a:ext cx="6912768" cy="1079500"/>
          </a:xfrm>
          <a:prstGeom prst="rect">
            <a:avLst/>
          </a:prstGeom>
          <a:solidFill>
            <a:schemeClr val="bg1">
              <a:alpha val="83000"/>
            </a:schemeClr>
          </a:solidFill>
          <a:ln>
            <a:noFill/>
          </a:ln>
        </p:spPr>
        <p:style>
          <a:lnRef idx="2">
            <a:schemeClr val="accent1"/>
          </a:lnRef>
          <a:fillRef idx="1">
            <a:schemeClr val="lt1"/>
          </a:fillRef>
          <a:effectRef idx="0">
            <a:schemeClr val="accent1"/>
          </a:effectRef>
          <a:fontRef idx="minor">
            <a:schemeClr val="dk1"/>
          </a:fontRef>
        </p:style>
        <p:txBody>
          <a:bodyPr anchor="ctr"/>
          <a:lstStyle/>
          <a:p>
            <a:pPr algn="ctr">
              <a:defRPr/>
            </a:pPr>
            <a:r>
              <a:rPr kumimoji="0" lang="en-US" altLang="ja-JP" sz="3200" smtClean="0">
                <a:latin typeface="A-OTF 新ゴ Pr5 M" pitchFamily="34" charset="-128"/>
                <a:ea typeface="A-OTF 新ゴ Pr5 M" pitchFamily="34" charset="-128"/>
              </a:rPr>
              <a:t>2</a:t>
            </a:r>
            <a:r>
              <a:rPr kumimoji="0" lang="ja-JP" altLang="en-US" sz="3200" smtClean="0">
                <a:latin typeface="A-OTF 新ゴ Pr5 M" pitchFamily="34" charset="-128"/>
                <a:ea typeface="A-OTF 新ゴ Pr5 M" pitchFamily="34" charset="-128"/>
              </a:rPr>
              <a:t>時間目：</a:t>
            </a:r>
            <a:r>
              <a:rPr kumimoji="0" lang="en-US" altLang="ja-JP" sz="3200" smtClean="0">
                <a:latin typeface="A-OTF 新ゴ Pr5 M" pitchFamily="34" charset="-128"/>
                <a:ea typeface="A-OTF 新ゴ Pr5 M" pitchFamily="34" charset="-128"/>
              </a:rPr>
              <a:t> SQL</a:t>
            </a:r>
            <a:r>
              <a:rPr kumimoji="0" lang="ja-JP" altLang="en-US" sz="3200" smtClean="0">
                <a:latin typeface="A-OTF 新ゴ Pr5 M" pitchFamily="34" charset="-128"/>
                <a:ea typeface="A-OTF 新ゴ Pr5 M" pitchFamily="34" charset="-128"/>
              </a:rPr>
              <a:t>を書いてみよう</a:t>
            </a:r>
            <a:endParaRPr lang="en-US" altLang="ja-JP" sz="3200" dirty="0">
              <a:latin typeface="A-OTF 新ゴ Pro DB" pitchFamily="34" charset="-128"/>
              <a:ea typeface="A-OTF 新ゴ Pro DB" pitchFamily="34" charset="-128"/>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7"/>
          <p:cNvSpPr>
            <a:spLocks noChangeArrowheads="1"/>
          </p:cNvSpPr>
          <p:nvPr/>
        </p:nvSpPr>
        <p:spPr bwMode="auto">
          <a:xfrm>
            <a:off x="468313" y="692150"/>
            <a:ext cx="8207375" cy="5678478"/>
          </a:xfrm>
          <a:prstGeom prst="rect">
            <a:avLst/>
          </a:prstGeom>
          <a:noFill/>
          <a:ln w="9525">
            <a:noFill/>
            <a:miter lim="800000"/>
            <a:headEnd/>
            <a:tailEnd/>
          </a:ln>
        </p:spPr>
        <p:txBody>
          <a:bodyPr wrap="square">
            <a:spAutoFit/>
          </a:bodyPr>
          <a:lstStyle/>
          <a:p>
            <a:pPr>
              <a:lnSpc>
                <a:spcPct val="150000"/>
              </a:lnSpc>
              <a:defRPr/>
            </a:pPr>
            <a:r>
              <a:rPr kumimoji="0" lang="en-US" altLang="ja-JP" sz="3200" dirty="0" smtClean="0">
                <a:latin typeface="A-OTF 新ゴ Pr5 M" pitchFamily="34" charset="-128"/>
                <a:ea typeface="A-OTF 新ゴ Pr5 M" pitchFamily="34" charset="-128"/>
              </a:rPr>
              <a:t>SQL</a:t>
            </a:r>
            <a:r>
              <a:rPr kumimoji="0" lang="ja-JP" altLang="en-US" sz="3200" dirty="0" smtClean="0">
                <a:latin typeface="A-OTF 新ゴ Pr5 M" pitchFamily="34" charset="-128"/>
                <a:ea typeface="A-OTF 新ゴ Pr5 M" pitchFamily="34" charset="-128"/>
              </a:rPr>
              <a:t>とは？</a:t>
            </a:r>
            <a:endParaRPr kumimoji="0" lang="en-US" altLang="ja-JP" sz="3200" dirty="0" smtClean="0">
              <a:latin typeface="A-OTF 新ゴ Pr5 M" pitchFamily="34" charset="-128"/>
              <a:ea typeface="A-OTF 新ゴ Pr5 M" pitchFamily="34" charset="-128"/>
            </a:endParaRPr>
          </a:p>
          <a:p>
            <a:pPr>
              <a:lnSpc>
                <a:spcPct val="150000"/>
              </a:lnSpc>
              <a:defRPr/>
            </a:pPr>
            <a:r>
              <a:rPr kumimoji="0" lang="ja-JP" altLang="en-US" sz="2000" dirty="0" smtClean="0">
                <a:latin typeface="A-OTF 新ゴ Pr5 M" pitchFamily="34" charset="-128"/>
                <a:ea typeface="A-OTF 新ゴ Pr5 M" pitchFamily="34" charset="-128"/>
              </a:rPr>
              <a:t>リレーショナルデータベースの操作を行うための言語の一つ。</a:t>
            </a:r>
            <a:endParaRPr kumimoji="0" lang="en-US" altLang="ja-JP" sz="2000" dirty="0" smtClean="0">
              <a:latin typeface="A-OTF 新ゴ Pr5 M" pitchFamily="34" charset="-128"/>
              <a:ea typeface="A-OTF 新ゴ Pr5 M" pitchFamily="34" charset="-128"/>
            </a:endParaRPr>
          </a:p>
          <a:p>
            <a:pPr>
              <a:lnSpc>
                <a:spcPct val="150000"/>
              </a:lnSpc>
              <a:defRPr/>
            </a:pPr>
            <a:endParaRPr kumimoji="0" lang="en-US" altLang="ja-JP" sz="2000" dirty="0" smtClean="0">
              <a:latin typeface="A-OTF 新ゴ Pr5 M" pitchFamily="34" charset="-128"/>
              <a:ea typeface="A-OTF 新ゴ Pr5 M" pitchFamily="34" charset="-128"/>
            </a:endParaRPr>
          </a:p>
          <a:p>
            <a:pPr>
              <a:lnSpc>
                <a:spcPct val="150000"/>
              </a:lnSpc>
              <a:defRPr/>
            </a:pPr>
            <a:endParaRPr kumimoji="0" lang="en-US" altLang="ja-JP" sz="2000" dirty="0" smtClean="0">
              <a:latin typeface="A-OTF 新ゴ Pr5 M" pitchFamily="34" charset="-128"/>
              <a:ea typeface="A-OTF 新ゴ Pr5 M" pitchFamily="34" charset="-128"/>
            </a:endParaRPr>
          </a:p>
          <a:p>
            <a:pPr>
              <a:lnSpc>
                <a:spcPct val="150000"/>
              </a:lnSpc>
              <a:defRPr/>
            </a:pPr>
            <a:endParaRPr kumimoji="0" lang="en-US" altLang="ja-JP" sz="2000" dirty="0" smtClean="0">
              <a:latin typeface="A-OTF 新ゴ Pr5 M" pitchFamily="34" charset="-128"/>
              <a:ea typeface="A-OTF 新ゴ Pr5 M" pitchFamily="34" charset="-128"/>
            </a:endParaRPr>
          </a:p>
          <a:p>
            <a:pPr>
              <a:lnSpc>
                <a:spcPct val="150000"/>
              </a:lnSpc>
              <a:defRPr/>
            </a:pPr>
            <a:endParaRPr kumimoji="0" lang="en-US" altLang="ja-JP" sz="2000" dirty="0" smtClean="0">
              <a:latin typeface="A-OTF 新ゴ Pr5 M" pitchFamily="34" charset="-128"/>
              <a:ea typeface="A-OTF 新ゴ Pr5 M" pitchFamily="34" charset="-128"/>
            </a:endParaRPr>
          </a:p>
          <a:p>
            <a:pPr>
              <a:lnSpc>
                <a:spcPct val="150000"/>
              </a:lnSpc>
              <a:defRPr/>
            </a:pPr>
            <a:endParaRPr kumimoji="0" lang="en-US" altLang="ja-JP" sz="2000" dirty="0" smtClean="0">
              <a:latin typeface="A-OTF 新ゴ Pr5 M" pitchFamily="34" charset="-128"/>
              <a:ea typeface="A-OTF 新ゴ Pr5 M" pitchFamily="34" charset="-128"/>
            </a:endParaRPr>
          </a:p>
          <a:p>
            <a:pPr>
              <a:lnSpc>
                <a:spcPct val="150000"/>
              </a:lnSpc>
              <a:defRPr/>
            </a:pPr>
            <a:endParaRPr kumimoji="0" lang="en-US" altLang="ja-JP" sz="2000" dirty="0" smtClean="0">
              <a:latin typeface="A-OTF 新ゴ Pr5 M" pitchFamily="34" charset="-128"/>
              <a:ea typeface="A-OTF 新ゴ Pr5 M" pitchFamily="34" charset="-128"/>
            </a:endParaRPr>
          </a:p>
          <a:p>
            <a:pPr>
              <a:lnSpc>
                <a:spcPct val="150000"/>
              </a:lnSpc>
              <a:defRPr/>
            </a:pPr>
            <a:endParaRPr kumimoji="0" lang="en-US" altLang="ja-JP" sz="2000" dirty="0" smtClean="0">
              <a:latin typeface="A-OTF 新ゴ Pr5 M" pitchFamily="34" charset="-128"/>
              <a:ea typeface="A-OTF 新ゴ Pr5 M" pitchFamily="34" charset="-128"/>
            </a:endParaRPr>
          </a:p>
          <a:p>
            <a:pPr>
              <a:lnSpc>
                <a:spcPct val="150000"/>
              </a:lnSpc>
              <a:defRPr/>
            </a:pPr>
            <a:endParaRPr kumimoji="0" lang="en-US" altLang="ja-JP" sz="2000" dirty="0" smtClean="0">
              <a:latin typeface="A-OTF 新ゴ Pr5 M" pitchFamily="34" charset="-128"/>
              <a:ea typeface="A-OTF 新ゴ Pr5 M" pitchFamily="34" charset="-128"/>
            </a:endParaRPr>
          </a:p>
          <a:p>
            <a:pPr algn="r">
              <a:lnSpc>
                <a:spcPct val="150000"/>
              </a:lnSpc>
              <a:defRPr/>
            </a:pPr>
            <a:r>
              <a:rPr kumimoji="0" lang="ja-JP" altLang="en-US" sz="2000" dirty="0" smtClean="0">
                <a:latin typeface="A-OTF 新ゴ Pr5 M" pitchFamily="34" charset="-128"/>
                <a:ea typeface="A-OTF 新ゴ Pr5 M" pitchFamily="34" charset="-128"/>
              </a:rPr>
              <a:t>引用</a:t>
            </a:r>
            <a:r>
              <a:rPr kumimoji="0" lang="en-US" altLang="ja-JP" sz="2000" dirty="0" smtClean="0">
                <a:latin typeface="A-OTF 新ゴ Pr5 M" pitchFamily="34" charset="-128"/>
                <a:ea typeface="A-OTF 新ゴ Pr5 M" pitchFamily="34" charset="-128"/>
              </a:rPr>
              <a:t>:e-Words IT</a:t>
            </a:r>
            <a:r>
              <a:rPr kumimoji="0" lang="ja-JP" altLang="en-US" sz="2000" dirty="0" smtClean="0">
                <a:latin typeface="A-OTF 新ゴ Pr5 M" pitchFamily="34" charset="-128"/>
                <a:ea typeface="A-OTF 新ゴ Pr5 M" pitchFamily="34" charset="-128"/>
              </a:rPr>
              <a:t>用語辞典</a:t>
            </a:r>
            <a:endParaRPr kumimoji="0" lang="en-US" altLang="ja-JP" sz="2000" dirty="0" smtClean="0">
              <a:latin typeface="A-OTF 新ゴ Pr5 M" pitchFamily="34" charset="-128"/>
              <a:ea typeface="A-OTF 新ゴ Pr5 M" pitchFamily="34" charset="-128"/>
            </a:endParaRPr>
          </a:p>
          <a:p>
            <a:pPr algn="r">
              <a:lnSpc>
                <a:spcPct val="150000"/>
              </a:lnSpc>
              <a:defRPr/>
            </a:pPr>
            <a:r>
              <a:rPr kumimoji="0" lang="en-US" altLang="ja-JP" sz="1000" dirty="0" smtClean="0">
                <a:latin typeface="A-OTF 新ゴ Pr5 M" pitchFamily="34" charset="-128"/>
                <a:ea typeface="A-OTF 新ゴ Pr5 M" pitchFamily="34" charset="-128"/>
                <a:hlinkClick r:id="rId2"/>
              </a:rPr>
              <a:t>http://e-words.jp/w/SQL.html</a:t>
            </a:r>
            <a:endParaRPr kumimoji="0" lang="en-US" altLang="ja-JP" sz="1000" dirty="0">
              <a:latin typeface="A-OTF 新ゴ Pr5 M" pitchFamily="34" charset="-128"/>
              <a:ea typeface="A-OTF 新ゴ Pr5 M" pitchFamily="34" charset="-128"/>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7"/>
          <p:cNvSpPr>
            <a:spLocks noChangeArrowheads="1"/>
          </p:cNvSpPr>
          <p:nvPr/>
        </p:nvSpPr>
        <p:spPr bwMode="auto">
          <a:xfrm>
            <a:off x="468313" y="692150"/>
            <a:ext cx="8136135" cy="2400657"/>
          </a:xfrm>
          <a:prstGeom prst="rect">
            <a:avLst/>
          </a:prstGeom>
          <a:noFill/>
          <a:ln w="9525">
            <a:noFill/>
            <a:miter lim="800000"/>
            <a:headEnd/>
            <a:tailEnd/>
          </a:ln>
        </p:spPr>
        <p:txBody>
          <a:bodyPr wrap="square">
            <a:spAutoFit/>
          </a:bodyPr>
          <a:lstStyle/>
          <a:p>
            <a:pPr>
              <a:lnSpc>
                <a:spcPct val="150000"/>
              </a:lnSpc>
              <a:defRPr/>
            </a:pPr>
            <a:r>
              <a:rPr kumimoji="0" lang="ja-JP" altLang="en-US" sz="3200" dirty="0" smtClean="0">
                <a:latin typeface="A-OTF 新ゴ Pr5 M" pitchFamily="34" charset="-128"/>
                <a:ea typeface="A-OTF 新ゴ Pr5 M" pitchFamily="34" charset="-128"/>
              </a:rPr>
              <a:t>基本的な</a:t>
            </a:r>
            <a:r>
              <a:rPr kumimoji="0" lang="en-US" altLang="ja-JP" sz="3200" dirty="0" smtClean="0">
                <a:latin typeface="A-OTF 新ゴ Pr5 M" pitchFamily="34" charset="-128"/>
                <a:ea typeface="A-OTF 新ゴ Pr5 M" pitchFamily="34" charset="-128"/>
              </a:rPr>
              <a:t>SQL</a:t>
            </a:r>
            <a:r>
              <a:rPr kumimoji="0" lang="ja-JP" altLang="en-US" sz="3200" dirty="0" smtClean="0">
                <a:latin typeface="A-OTF 新ゴ Pr5 M" pitchFamily="34" charset="-128"/>
                <a:ea typeface="A-OTF 新ゴ Pr5 M" pitchFamily="34" charset="-128"/>
              </a:rPr>
              <a:t>文</a:t>
            </a:r>
            <a:endParaRPr kumimoji="0" lang="en-US" altLang="ja-JP" sz="3200" dirty="0" smtClean="0">
              <a:latin typeface="A-OTF 新ゴ Pr5 M" pitchFamily="34" charset="-128"/>
              <a:ea typeface="A-OTF 新ゴ Pr5 M" pitchFamily="34" charset="-128"/>
            </a:endParaRPr>
          </a:p>
          <a:p>
            <a:pPr>
              <a:lnSpc>
                <a:spcPct val="150000"/>
              </a:lnSpc>
              <a:defRPr/>
            </a:pPr>
            <a:r>
              <a:rPr kumimoji="0" lang="en-US" altLang="ja-JP" sz="3600" dirty="0" smtClean="0">
                <a:latin typeface="A-OTF 新ゴ Pr5 M" pitchFamily="34" charset="-128"/>
                <a:ea typeface="A-OTF 新ゴ Pr5 M" pitchFamily="34" charset="-128"/>
              </a:rPr>
              <a:t>select</a:t>
            </a:r>
          </a:p>
          <a:p>
            <a:pPr>
              <a:lnSpc>
                <a:spcPct val="150000"/>
              </a:lnSpc>
              <a:defRPr/>
            </a:pPr>
            <a:r>
              <a:rPr kumimoji="0" lang="en-US" altLang="ja-JP" sz="3200" dirty="0" smtClean="0">
                <a:latin typeface="A-OTF 新ゴ Pr5 M" pitchFamily="34" charset="-128"/>
                <a:ea typeface="A-OTF 新ゴ Pr5 M" pitchFamily="34" charset="-128"/>
              </a:rPr>
              <a:t>select * from </a:t>
            </a:r>
            <a:r>
              <a:rPr kumimoji="0" lang="en-US" altLang="ja-JP" sz="3200" dirty="0" err="1" smtClean="0">
                <a:latin typeface="A-OTF 新ゴ Pr5 M" pitchFamily="34" charset="-128"/>
                <a:ea typeface="A-OTF 新ゴ Pr5 M" pitchFamily="34" charset="-128"/>
              </a:rPr>
              <a:t>films_title</a:t>
            </a:r>
            <a:r>
              <a:rPr kumimoji="0" lang="en-US" altLang="ja-JP" sz="3200" dirty="0" smtClean="0">
                <a:latin typeface="A-OTF 新ゴ Pr5 M" pitchFamily="34" charset="-128"/>
                <a:ea typeface="A-OTF 新ゴ Pr5 M" pitchFamily="34" charset="-128"/>
              </a:rPr>
              <a:t>;</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7"/>
          <p:cNvSpPr>
            <a:spLocks noChangeArrowheads="1"/>
          </p:cNvSpPr>
          <p:nvPr/>
        </p:nvSpPr>
        <p:spPr bwMode="auto">
          <a:xfrm>
            <a:off x="179512" y="692150"/>
            <a:ext cx="8964487" cy="5009064"/>
          </a:xfrm>
          <a:prstGeom prst="rect">
            <a:avLst/>
          </a:prstGeom>
          <a:noFill/>
          <a:ln w="9525">
            <a:noFill/>
            <a:miter lim="800000"/>
            <a:headEnd/>
            <a:tailEnd/>
          </a:ln>
        </p:spPr>
        <p:txBody>
          <a:bodyPr wrap="square">
            <a:spAutoFit/>
          </a:bodyPr>
          <a:lstStyle/>
          <a:p>
            <a:pPr>
              <a:lnSpc>
                <a:spcPct val="150000"/>
              </a:lnSpc>
              <a:buFont typeface="Arial" pitchFamily="34" charset="0"/>
              <a:buChar char="•"/>
              <a:defRPr/>
            </a:pPr>
            <a:r>
              <a:rPr kumimoji="0" lang="en-US" altLang="ja-JP" sz="3600" dirty="0" smtClean="0">
                <a:latin typeface="A-OTF 新ゴ Pr5 M" pitchFamily="34" charset="-128"/>
                <a:ea typeface="A-OTF 新ゴ Pr5 M" pitchFamily="34" charset="-128"/>
              </a:rPr>
              <a:t>where</a:t>
            </a:r>
          </a:p>
          <a:p>
            <a:pPr>
              <a:lnSpc>
                <a:spcPct val="150000"/>
              </a:lnSpc>
              <a:defRPr/>
            </a:pPr>
            <a:r>
              <a:rPr kumimoji="0" lang="en-US" altLang="ja-JP" sz="3600" dirty="0" smtClean="0">
                <a:latin typeface="A-OTF 新ゴ Pr5 M" pitchFamily="34" charset="-128"/>
                <a:ea typeface="A-OTF 新ゴ Pr5 M" pitchFamily="34" charset="-128"/>
              </a:rPr>
              <a:t>select * from </a:t>
            </a:r>
            <a:r>
              <a:rPr kumimoji="0" lang="en-US" altLang="ja-JP" sz="3600" dirty="0" err="1" smtClean="0">
                <a:latin typeface="A-OTF 新ゴ Pr5 M" pitchFamily="34" charset="-128"/>
                <a:ea typeface="A-OTF 新ゴ Pr5 M" pitchFamily="34" charset="-128"/>
              </a:rPr>
              <a:t>films_title</a:t>
            </a:r>
            <a:r>
              <a:rPr kumimoji="0" lang="en-US" altLang="ja-JP" sz="3600" dirty="0" smtClean="0">
                <a:latin typeface="A-OTF 新ゴ Pr5 M" pitchFamily="34" charset="-128"/>
                <a:ea typeface="A-OTF 新ゴ Pr5 M" pitchFamily="34" charset="-128"/>
              </a:rPr>
              <a:t> where </a:t>
            </a:r>
            <a:r>
              <a:rPr kumimoji="0" lang="en-US" altLang="ja-JP" sz="3600" dirty="0" err="1" smtClean="0">
                <a:latin typeface="A-OTF 新ゴ Pr5 M" pitchFamily="34" charset="-128"/>
                <a:ea typeface="A-OTF 新ゴ Pr5 M" pitchFamily="34" charset="-128"/>
              </a:rPr>
              <a:t>category_id</a:t>
            </a:r>
            <a:r>
              <a:rPr kumimoji="0" lang="en-US" altLang="ja-JP" sz="3600" dirty="0" smtClean="0">
                <a:latin typeface="A-OTF 新ゴ Pr5 M" pitchFamily="34" charset="-128"/>
                <a:ea typeface="A-OTF 新ゴ Pr5 M" pitchFamily="34" charset="-128"/>
              </a:rPr>
              <a:t> = 3;</a:t>
            </a:r>
          </a:p>
          <a:p>
            <a:pPr>
              <a:lnSpc>
                <a:spcPct val="150000"/>
              </a:lnSpc>
              <a:buFont typeface="Arial" pitchFamily="34" charset="0"/>
              <a:buChar char="•"/>
              <a:defRPr/>
            </a:pPr>
            <a:r>
              <a:rPr kumimoji="0" lang="en-US" altLang="ja-JP" sz="3600" dirty="0" smtClean="0">
                <a:latin typeface="A-OTF 新ゴ Pr5 M" pitchFamily="34" charset="-128"/>
                <a:ea typeface="A-OTF 新ゴ Pr5 M" pitchFamily="34" charset="-128"/>
              </a:rPr>
              <a:t>count</a:t>
            </a:r>
          </a:p>
          <a:p>
            <a:pPr>
              <a:lnSpc>
                <a:spcPct val="150000"/>
              </a:lnSpc>
              <a:defRPr/>
            </a:pPr>
            <a:r>
              <a:rPr kumimoji="0" lang="en-US" altLang="ja-JP" sz="3600" dirty="0" smtClean="0">
                <a:latin typeface="A-OTF 新ゴ Pr5 M" pitchFamily="34" charset="-128"/>
                <a:ea typeface="A-OTF 新ゴ Pr5 M" pitchFamily="34" charset="-128"/>
              </a:rPr>
              <a:t>select count(*) as </a:t>
            </a:r>
            <a:r>
              <a:rPr kumimoji="0" lang="en-US" altLang="ja-JP" sz="3600" dirty="0" err="1" smtClean="0">
                <a:latin typeface="A-OTF 新ゴ Pr5 M" pitchFamily="34" charset="-128"/>
                <a:ea typeface="A-OTF 新ゴ Pr5 M" pitchFamily="34" charset="-128"/>
              </a:rPr>
              <a:t>cnt</a:t>
            </a:r>
            <a:r>
              <a:rPr kumimoji="0" lang="en-US" altLang="ja-JP" sz="3600" dirty="0" smtClean="0">
                <a:latin typeface="A-OTF 新ゴ Pr5 M" pitchFamily="34" charset="-128"/>
                <a:ea typeface="A-OTF 新ゴ Pr5 M" pitchFamily="34" charset="-128"/>
              </a:rPr>
              <a:t> from </a:t>
            </a:r>
            <a:r>
              <a:rPr kumimoji="0" lang="en-US" altLang="ja-JP" sz="3600" dirty="0" err="1" smtClean="0">
                <a:latin typeface="A-OTF 新ゴ Pr5 M" pitchFamily="34" charset="-128"/>
                <a:ea typeface="A-OTF 新ゴ Pr5 M" pitchFamily="34" charset="-128"/>
              </a:rPr>
              <a:t>films_title</a:t>
            </a:r>
            <a:r>
              <a:rPr kumimoji="0" lang="en-US" altLang="ja-JP" sz="3600" dirty="0" smtClean="0">
                <a:latin typeface="A-OTF 新ゴ Pr5 M" pitchFamily="34" charset="-128"/>
                <a:ea typeface="A-OTF 新ゴ Pr5 M" pitchFamily="34" charset="-128"/>
              </a:rPr>
              <a:t> where </a:t>
            </a:r>
            <a:r>
              <a:rPr kumimoji="0" lang="en-US" altLang="ja-JP" sz="3600" dirty="0" err="1" smtClean="0">
                <a:latin typeface="A-OTF 新ゴ Pr5 M" pitchFamily="34" charset="-128"/>
                <a:ea typeface="A-OTF 新ゴ Pr5 M" pitchFamily="34" charset="-128"/>
              </a:rPr>
              <a:t>category_id</a:t>
            </a:r>
            <a:r>
              <a:rPr kumimoji="0" lang="en-US" altLang="ja-JP" sz="3600" dirty="0" smtClean="0">
                <a:latin typeface="A-OTF 新ゴ Pr5 M" pitchFamily="34" charset="-128"/>
                <a:ea typeface="A-OTF 新ゴ Pr5 M" pitchFamily="34" charset="-128"/>
              </a:rPr>
              <a:t> = 3;</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7"/>
          <p:cNvSpPr>
            <a:spLocks noChangeArrowheads="1"/>
          </p:cNvSpPr>
          <p:nvPr/>
        </p:nvSpPr>
        <p:spPr bwMode="auto">
          <a:xfrm>
            <a:off x="179512" y="692150"/>
            <a:ext cx="8964487" cy="3785652"/>
          </a:xfrm>
          <a:prstGeom prst="rect">
            <a:avLst/>
          </a:prstGeom>
          <a:noFill/>
          <a:ln w="9525">
            <a:noFill/>
            <a:miter lim="800000"/>
            <a:headEnd/>
            <a:tailEnd/>
          </a:ln>
        </p:spPr>
        <p:txBody>
          <a:bodyPr wrap="square">
            <a:spAutoFit/>
          </a:bodyPr>
          <a:lstStyle/>
          <a:p>
            <a:pPr>
              <a:lnSpc>
                <a:spcPct val="150000"/>
              </a:lnSpc>
              <a:buFont typeface="Arial" pitchFamily="34" charset="0"/>
              <a:buChar char="•"/>
              <a:defRPr/>
            </a:pPr>
            <a:r>
              <a:rPr kumimoji="0" lang="en-US" altLang="ja-JP" sz="4000" dirty="0" smtClean="0">
                <a:latin typeface="A-OTF 新ゴ Pr5 M" pitchFamily="34" charset="-128"/>
                <a:ea typeface="A-OTF 新ゴ Pr5 M" pitchFamily="34" charset="-128"/>
              </a:rPr>
              <a:t>sum</a:t>
            </a:r>
          </a:p>
          <a:p>
            <a:pPr>
              <a:lnSpc>
                <a:spcPct val="150000"/>
              </a:lnSpc>
              <a:defRPr/>
            </a:pPr>
            <a:r>
              <a:rPr kumimoji="0" lang="en-US" altLang="ja-JP" sz="4000" dirty="0" smtClean="0">
                <a:latin typeface="A-OTF 新ゴ Pr5 M" pitchFamily="34" charset="-128"/>
                <a:ea typeface="A-OTF 新ゴ Pr5 M" pitchFamily="34" charset="-128"/>
              </a:rPr>
              <a:t>select sum(</a:t>
            </a:r>
            <a:r>
              <a:rPr kumimoji="0" lang="en-US" altLang="ja-JP" sz="4000" dirty="0" err="1" smtClean="0">
                <a:latin typeface="A-OTF 新ゴ Pr5 M" pitchFamily="34" charset="-128"/>
                <a:ea typeface="A-OTF 新ゴ Pr5 M" pitchFamily="34" charset="-128"/>
              </a:rPr>
              <a:t>category_id</a:t>
            </a:r>
            <a:r>
              <a:rPr kumimoji="0" lang="en-US" altLang="ja-JP" sz="4000" dirty="0" smtClean="0">
                <a:latin typeface="A-OTF 新ゴ Pr5 M" pitchFamily="34" charset="-128"/>
                <a:ea typeface="A-OTF 新ゴ Pr5 M" pitchFamily="34" charset="-128"/>
              </a:rPr>
              <a:t>) as total from </a:t>
            </a:r>
            <a:r>
              <a:rPr kumimoji="0" lang="en-US" altLang="ja-JP" sz="4000" dirty="0" err="1" smtClean="0">
                <a:latin typeface="A-OTF 新ゴ Pr5 M" pitchFamily="34" charset="-128"/>
                <a:ea typeface="A-OTF 新ゴ Pr5 M" pitchFamily="34" charset="-128"/>
              </a:rPr>
              <a:t>films_title</a:t>
            </a:r>
            <a:r>
              <a:rPr kumimoji="0" lang="en-US" altLang="ja-JP" sz="4000" dirty="0" smtClean="0">
                <a:latin typeface="A-OTF 新ゴ Pr5 M" pitchFamily="34" charset="-128"/>
                <a:ea typeface="A-OTF 新ゴ Pr5 M" pitchFamily="34" charset="-128"/>
              </a:rPr>
              <a:t> where </a:t>
            </a:r>
            <a:r>
              <a:rPr kumimoji="0" lang="en-US" altLang="ja-JP" sz="4000" dirty="0" err="1" smtClean="0">
                <a:latin typeface="A-OTF 新ゴ Pr5 M" pitchFamily="34" charset="-128"/>
                <a:ea typeface="A-OTF 新ゴ Pr5 M" pitchFamily="34" charset="-128"/>
              </a:rPr>
              <a:t>category_id</a:t>
            </a:r>
            <a:r>
              <a:rPr kumimoji="0" lang="en-US" altLang="ja-JP" sz="4000" dirty="0" smtClean="0">
                <a:latin typeface="A-OTF 新ゴ Pr5 M" pitchFamily="34" charset="-128"/>
                <a:ea typeface="A-OTF 新ゴ Pr5 M" pitchFamily="34" charset="-128"/>
              </a:rPr>
              <a:t> = 3;</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7"/>
          <p:cNvSpPr>
            <a:spLocks noChangeArrowheads="1"/>
          </p:cNvSpPr>
          <p:nvPr/>
        </p:nvSpPr>
        <p:spPr bwMode="auto">
          <a:xfrm>
            <a:off x="468313" y="692150"/>
            <a:ext cx="8136135" cy="5170646"/>
          </a:xfrm>
          <a:prstGeom prst="rect">
            <a:avLst/>
          </a:prstGeom>
          <a:noFill/>
          <a:ln w="9525">
            <a:noFill/>
            <a:miter lim="800000"/>
            <a:headEnd/>
            <a:tailEnd/>
          </a:ln>
        </p:spPr>
        <p:txBody>
          <a:bodyPr wrap="square">
            <a:spAutoFit/>
          </a:bodyPr>
          <a:lstStyle/>
          <a:p>
            <a:pPr>
              <a:lnSpc>
                <a:spcPct val="150000"/>
              </a:lnSpc>
              <a:defRPr/>
            </a:pPr>
            <a:r>
              <a:rPr kumimoji="0" lang="en-US" altLang="ja-JP" sz="6000" dirty="0" smtClean="0">
                <a:latin typeface="A-OTF 新ゴ Pr5 M" pitchFamily="34" charset="-128"/>
                <a:ea typeface="A-OTF 新ゴ Pr5 M" pitchFamily="34" charset="-128"/>
              </a:rPr>
              <a:t>insert</a:t>
            </a:r>
            <a:endParaRPr kumimoji="0" lang="en-US" altLang="ja-JP" sz="4400" dirty="0" smtClean="0">
              <a:latin typeface="A-OTF 新ゴ Pr5 M" pitchFamily="34" charset="-128"/>
              <a:ea typeface="A-OTF 新ゴ Pr5 M" pitchFamily="34" charset="-128"/>
            </a:endParaRPr>
          </a:p>
          <a:p>
            <a:pPr>
              <a:lnSpc>
                <a:spcPct val="150000"/>
              </a:lnSpc>
              <a:defRPr/>
            </a:pPr>
            <a:r>
              <a:rPr kumimoji="0" lang="en-US" altLang="ja-JP" sz="3200" dirty="0" smtClean="0">
                <a:latin typeface="A-OTF 新ゴ Pr5 M" pitchFamily="34" charset="-128"/>
                <a:ea typeface="A-OTF 新ゴ Pr5 M" pitchFamily="34" charset="-128"/>
              </a:rPr>
              <a:t>insert into </a:t>
            </a:r>
            <a:r>
              <a:rPr kumimoji="0" lang="en-US" altLang="ja-JP" sz="3200" dirty="0" err="1" smtClean="0">
                <a:latin typeface="A-OTF 新ゴ Pr5 M" pitchFamily="34" charset="-128"/>
                <a:ea typeface="A-OTF 新ゴ Pr5 M" pitchFamily="34" charset="-128"/>
              </a:rPr>
              <a:t>films_title</a:t>
            </a:r>
            <a:endParaRPr kumimoji="0" lang="en-US" altLang="ja-JP" sz="3200" dirty="0" smtClean="0">
              <a:latin typeface="A-OTF 新ゴ Pr5 M" pitchFamily="34" charset="-128"/>
              <a:ea typeface="A-OTF 新ゴ Pr5 M" pitchFamily="34" charset="-128"/>
            </a:endParaRPr>
          </a:p>
          <a:p>
            <a:pPr>
              <a:lnSpc>
                <a:spcPct val="150000"/>
              </a:lnSpc>
              <a:defRPr/>
            </a:pPr>
            <a:r>
              <a:rPr kumimoji="0" lang="ja-JP" altLang="en-US" sz="3200" dirty="0" smtClean="0">
                <a:latin typeface="A-OTF 新ゴ Pr5 M" pitchFamily="34" charset="-128"/>
                <a:ea typeface="A-OTF 新ゴ Pr5 M" pitchFamily="34" charset="-128"/>
              </a:rPr>
              <a:t>　</a:t>
            </a:r>
            <a:r>
              <a:rPr kumimoji="0" lang="en-US" altLang="ja-JP" sz="3200" dirty="0" smtClean="0">
                <a:latin typeface="A-OTF 新ゴ Pr5 M" pitchFamily="34" charset="-128"/>
                <a:ea typeface="A-OTF 新ゴ Pr5 M" pitchFamily="34" charset="-128"/>
              </a:rPr>
              <a:t>value</a:t>
            </a:r>
            <a:r>
              <a:rPr kumimoji="0" lang="ja-JP" altLang="en-US" sz="3200" dirty="0" smtClean="0">
                <a:latin typeface="A-OTF 新ゴ Pr5 M" pitchFamily="34" charset="-128"/>
                <a:ea typeface="A-OTF 新ゴ Pr5 M" pitchFamily="34" charset="-128"/>
              </a:rPr>
              <a:t>　</a:t>
            </a:r>
            <a:r>
              <a:rPr kumimoji="0" lang="en-US" altLang="ja-JP" sz="3200" dirty="0" smtClean="0">
                <a:latin typeface="A-OTF 新ゴ Pr5 M" pitchFamily="34" charset="-128"/>
                <a:ea typeface="A-OTF 新ゴ Pr5 M" pitchFamily="34" charset="-128"/>
              </a:rPr>
              <a:t>(1, '</a:t>
            </a:r>
            <a:r>
              <a:rPr kumimoji="0" lang="ja-JP" altLang="en-US" sz="3200" dirty="0" smtClean="0">
                <a:latin typeface="A-OTF 新ゴ Pr5 M" pitchFamily="34" charset="-128"/>
                <a:ea typeface="A-OTF 新ゴ Pr5 M" pitchFamily="34" charset="-128"/>
              </a:rPr>
              <a:t>パシフィック・リム</a:t>
            </a:r>
            <a:r>
              <a:rPr kumimoji="0" lang="en-US" altLang="ja-JP" sz="3200" dirty="0" smtClean="0">
                <a:latin typeface="A-OTF 新ゴ Pr5 M" pitchFamily="34" charset="-128"/>
                <a:ea typeface="A-OTF 新ゴ Pr5 M" pitchFamily="34" charset="-128"/>
              </a:rPr>
              <a:t>');</a:t>
            </a:r>
          </a:p>
          <a:p>
            <a:pPr>
              <a:lnSpc>
                <a:spcPct val="150000"/>
              </a:lnSpc>
              <a:defRPr/>
            </a:pPr>
            <a:endParaRPr kumimoji="0" lang="en-US" altLang="ja-JP" sz="3200" dirty="0" smtClean="0">
              <a:latin typeface="A-OTF 新ゴ Pr5 M" pitchFamily="34" charset="-128"/>
              <a:ea typeface="A-OTF 新ゴ Pr5 M" pitchFamily="34" charset="-128"/>
            </a:endParaRPr>
          </a:p>
          <a:p>
            <a:pPr>
              <a:lnSpc>
                <a:spcPct val="150000"/>
              </a:lnSpc>
              <a:defRPr/>
            </a:pPr>
            <a:r>
              <a:rPr kumimoji="0" lang="en-US" altLang="ja-JP" sz="3200" dirty="0" smtClean="0">
                <a:latin typeface="A-OTF 新ゴ Pr5 M" pitchFamily="34" charset="-128"/>
                <a:ea typeface="A-OTF 新ゴ Pr5 M" pitchFamily="34" charset="-128"/>
              </a:rPr>
              <a:t>insert into </a:t>
            </a:r>
            <a:r>
              <a:rPr kumimoji="0" lang="en-US" altLang="ja-JP" sz="3200" dirty="0" err="1" smtClean="0">
                <a:latin typeface="A-OTF 新ゴ Pr5 M" pitchFamily="34" charset="-128"/>
                <a:ea typeface="A-OTF 新ゴ Pr5 M" pitchFamily="34" charset="-128"/>
              </a:rPr>
              <a:t>films_title</a:t>
            </a:r>
            <a:r>
              <a:rPr kumimoji="0" lang="en-US" altLang="ja-JP" sz="3200" dirty="0" smtClean="0">
                <a:latin typeface="A-OTF 新ゴ Pr5 M" pitchFamily="34" charset="-128"/>
                <a:ea typeface="A-OTF 新ゴ Pr5 M" pitchFamily="34" charset="-128"/>
              </a:rPr>
              <a:t> (title, </a:t>
            </a:r>
            <a:r>
              <a:rPr kumimoji="0" lang="en-US" altLang="ja-JP" sz="3200" dirty="0" err="1" smtClean="0">
                <a:latin typeface="A-OTF 新ゴ Pr5 M" pitchFamily="34" charset="-128"/>
                <a:ea typeface="A-OTF 新ゴ Pr5 M" pitchFamily="34" charset="-128"/>
              </a:rPr>
              <a:t>category_id</a:t>
            </a:r>
            <a:r>
              <a:rPr kumimoji="0" lang="en-US" altLang="ja-JP" sz="3200" dirty="0" smtClean="0">
                <a:latin typeface="A-OTF 新ゴ Pr5 M" pitchFamily="34" charset="-128"/>
                <a:ea typeface="A-OTF 新ゴ Pr5 M" pitchFamily="34" charset="-128"/>
              </a:rPr>
              <a:t>) </a:t>
            </a:r>
            <a:r>
              <a:rPr kumimoji="0" lang="ja-JP" altLang="en-US" sz="3200" dirty="0" smtClean="0">
                <a:latin typeface="A-OTF 新ゴ Pr5 M" pitchFamily="34" charset="-128"/>
                <a:ea typeface="A-OTF 新ゴ Pr5 M" pitchFamily="34" charset="-128"/>
              </a:rPr>
              <a:t>　　</a:t>
            </a:r>
            <a:endParaRPr kumimoji="0" lang="en-US" altLang="ja-JP" sz="3200" dirty="0" smtClean="0">
              <a:latin typeface="A-OTF 新ゴ Pr5 M" pitchFamily="34" charset="-128"/>
              <a:ea typeface="A-OTF 新ゴ Pr5 M" pitchFamily="34" charset="-128"/>
            </a:endParaRPr>
          </a:p>
          <a:p>
            <a:pPr>
              <a:lnSpc>
                <a:spcPct val="150000"/>
              </a:lnSpc>
              <a:defRPr/>
            </a:pPr>
            <a:r>
              <a:rPr kumimoji="0" lang="en-US" altLang="ja-JP" sz="3200" dirty="0" smtClean="0">
                <a:latin typeface="A-OTF 新ゴ Pr5 M" pitchFamily="34" charset="-128"/>
                <a:ea typeface="A-OTF 新ゴ Pr5 M" pitchFamily="34" charset="-128"/>
              </a:rPr>
              <a:t>  value ('</a:t>
            </a:r>
            <a:r>
              <a:rPr kumimoji="0" lang="ja-JP" altLang="en-US" sz="3200" dirty="0" smtClean="0">
                <a:latin typeface="A-OTF 新ゴ Pr5 M" pitchFamily="34" charset="-128"/>
                <a:ea typeface="A-OTF 新ゴ Pr5 M" pitchFamily="34" charset="-128"/>
              </a:rPr>
              <a:t>パシフィック・リム</a:t>
            </a:r>
            <a:r>
              <a:rPr kumimoji="0" lang="en-US" altLang="ja-JP" sz="3200" dirty="0" smtClean="0">
                <a:latin typeface="A-OTF 新ゴ Pr5 M" pitchFamily="34" charset="-128"/>
                <a:ea typeface="A-OTF 新ゴ Pr5 M" pitchFamily="34" charset="-128"/>
              </a:rPr>
              <a:t>', 1);</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7"/>
          <p:cNvSpPr>
            <a:spLocks noChangeArrowheads="1"/>
          </p:cNvSpPr>
          <p:nvPr/>
        </p:nvSpPr>
        <p:spPr bwMode="auto">
          <a:xfrm>
            <a:off x="468313" y="692150"/>
            <a:ext cx="8136135" cy="4108817"/>
          </a:xfrm>
          <a:prstGeom prst="rect">
            <a:avLst/>
          </a:prstGeom>
          <a:noFill/>
          <a:ln w="9525">
            <a:noFill/>
            <a:miter lim="800000"/>
            <a:headEnd/>
            <a:tailEnd/>
          </a:ln>
        </p:spPr>
        <p:txBody>
          <a:bodyPr wrap="square">
            <a:spAutoFit/>
          </a:bodyPr>
          <a:lstStyle/>
          <a:p>
            <a:pPr>
              <a:lnSpc>
                <a:spcPct val="150000"/>
              </a:lnSpc>
              <a:defRPr/>
            </a:pPr>
            <a:r>
              <a:rPr kumimoji="0" lang="en-US" altLang="ja-JP" sz="6600" dirty="0" smtClean="0">
                <a:latin typeface="A-OTF 新ゴ Pr5 M" pitchFamily="34" charset="-128"/>
                <a:ea typeface="A-OTF 新ゴ Pr5 M" pitchFamily="34" charset="-128"/>
              </a:rPr>
              <a:t>update</a:t>
            </a:r>
            <a:endParaRPr kumimoji="0" lang="en-US" altLang="ja-JP" sz="4800" dirty="0" smtClean="0">
              <a:latin typeface="A-OTF 新ゴ Pr5 M" pitchFamily="34" charset="-128"/>
              <a:ea typeface="A-OTF 新ゴ Pr5 M" pitchFamily="34" charset="-128"/>
            </a:endParaRPr>
          </a:p>
          <a:p>
            <a:pPr>
              <a:lnSpc>
                <a:spcPct val="150000"/>
              </a:lnSpc>
              <a:defRPr/>
            </a:pPr>
            <a:r>
              <a:rPr kumimoji="0" lang="en-US" altLang="ja-JP" sz="3600" dirty="0" smtClean="0">
                <a:latin typeface="A-OTF 新ゴ Pr5 M" pitchFamily="34" charset="-128"/>
                <a:ea typeface="A-OTF 新ゴ Pr5 M" pitchFamily="34" charset="-128"/>
              </a:rPr>
              <a:t>update </a:t>
            </a:r>
            <a:r>
              <a:rPr kumimoji="0" lang="en-US" altLang="ja-JP" sz="3600" dirty="0" err="1" smtClean="0">
                <a:latin typeface="A-OTF 新ゴ Pr5 M" pitchFamily="34" charset="-128"/>
                <a:ea typeface="A-OTF 新ゴ Pr5 M" pitchFamily="34" charset="-128"/>
              </a:rPr>
              <a:t>films_title</a:t>
            </a:r>
            <a:endParaRPr kumimoji="0" lang="en-US" altLang="ja-JP" sz="3600" dirty="0" smtClean="0">
              <a:latin typeface="A-OTF 新ゴ Pr5 M" pitchFamily="34" charset="-128"/>
              <a:ea typeface="A-OTF 新ゴ Pr5 M" pitchFamily="34" charset="-128"/>
            </a:endParaRPr>
          </a:p>
          <a:p>
            <a:pPr>
              <a:lnSpc>
                <a:spcPct val="150000"/>
              </a:lnSpc>
              <a:defRPr/>
            </a:pPr>
            <a:r>
              <a:rPr kumimoji="0" lang="en-US" altLang="ja-JP" sz="3600" dirty="0" smtClean="0">
                <a:latin typeface="A-OTF 新ゴ Pr5 M" pitchFamily="34" charset="-128"/>
                <a:ea typeface="A-OTF 新ゴ Pr5 M" pitchFamily="34" charset="-128"/>
              </a:rPr>
              <a:t> set </a:t>
            </a:r>
            <a:r>
              <a:rPr kumimoji="0" lang="en-US" altLang="ja-JP" sz="3600" dirty="0" err="1" smtClean="0">
                <a:latin typeface="A-OTF 新ゴ Pr5 M" pitchFamily="34" charset="-128"/>
                <a:ea typeface="A-OTF 新ゴ Pr5 M" pitchFamily="34" charset="-128"/>
              </a:rPr>
              <a:t>category_id</a:t>
            </a:r>
            <a:r>
              <a:rPr kumimoji="0" lang="en-US" altLang="ja-JP" sz="3600" dirty="0" smtClean="0">
                <a:latin typeface="A-OTF 新ゴ Pr5 M" pitchFamily="34" charset="-128"/>
                <a:ea typeface="A-OTF 新ゴ Pr5 M" pitchFamily="34" charset="-128"/>
              </a:rPr>
              <a:t> = 2</a:t>
            </a:r>
          </a:p>
          <a:p>
            <a:pPr>
              <a:lnSpc>
                <a:spcPct val="150000"/>
              </a:lnSpc>
              <a:defRPr/>
            </a:pPr>
            <a:r>
              <a:rPr kumimoji="0" lang="en-US" altLang="ja-JP" sz="3600" dirty="0" smtClean="0">
                <a:latin typeface="A-OTF 新ゴ Pr5 M" pitchFamily="34" charset="-128"/>
                <a:ea typeface="A-OTF 新ゴ Pr5 M" pitchFamily="34" charset="-128"/>
              </a:rPr>
              <a:t>  where title='</a:t>
            </a:r>
            <a:r>
              <a:rPr kumimoji="0" lang="ja-JP" altLang="en-US" sz="3600" dirty="0" smtClean="0">
                <a:latin typeface="A-OTF 新ゴ Pr5 M" pitchFamily="34" charset="-128"/>
                <a:ea typeface="A-OTF 新ゴ Pr5 M" pitchFamily="34" charset="-128"/>
              </a:rPr>
              <a:t>パシフィック・リム</a:t>
            </a:r>
            <a:r>
              <a:rPr kumimoji="0" lang="en-US" altLang="ja-JP" sz="3600" dirty="0" smtClean="0">
                <a:latin typeface="A-OTF 新ゴ Pr5 M" pitchFamily="34" charset="-128"/>
                <a:ea typeface="A-OTF 新ゴ Pr5 M" pitchFamily="34" charset="-128"/>
              </a:rPr>
              <a:t>';</a:t>
            </a:r>
            <a:endParaRPr kumimoji="0" lang="en-US" altLang="ja-JP" sz="4800" dirty="0" smtClean="0">
              <a:latin typeface="A-OTF 新ゴ Pr5 M" pitchFamily="34" charset="-128"/>
              <a:ea typeface="A-OTF 新ゴ Pr5 M" pitchFamily="34" charset="-128"/>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7"/>
          <p:cNvSpPr>
            <a:spLocks noChangeArrowheads="1"/>
          </p:cNvSpPr>
          <p:nvPr/>
        </p:nvSpPr>
        <p:spPr bwMode="auto">
          <a:xfrm>
            <a:off x="468313" y="692150"/>
            <a:ext cx="8136135" cy="3139321"/>
          </a:xfrm>
          <a:prstGeom prst="rect">
            <a:avLst/>
          </a:prstGeom>
          <a:noFill/>
          <a:ln w="9525">
            <a:noFill/>
            <a:miter lim="800000"/>
            <a:headEnd/>
            <a:tailEnd/>
          </a:ln>
        </p:spPr>
        <p:txBody>
          <a:bodyPr wrap="square">
            <a:spAutoFit/>
          </a:bodyPr>
          <a:lstStyle/>
          <a:p>
            <a:pPr>
              <a:lnSpc>
                <a:spcPct val="150000"/>
              </a:lnSpc>
              <a:defRPr/>
            </a:pPr>
            <a:r>
              <a:rPr kumimoji="0" lang="en-US" altLang="ja-JP" sz="6000" dirty="0" smtClean="0">
                <a:latin typeface="A-OTF 新ゴ Pr5 M" pitchFamily="34" charset="-128"/>
                <a:ea typeface="A-OTF 新ゴ Pr5 M" pitchFamily="34" charset="-128"/>
              </a:rPr>
              <a:t>delete</a:t>
            </a:r>
            <a:endParaRPr kumimoji="0" lang="en-US" altLang="ja-JP" sz="4400" dirty="0" smtClean="0">
              <a:latin typeface="A-OTF 新ゴ Pr5 M" pitchFamily="34" charset="-128"/>
              <a:ea typeface="A-OTF 新ゴ Pr5 M" pitchFamily="34" charset="-128"/>
            </a:endParaRPr>
          </a:p>
          <a:p>
            <a:pPr>
              <a:lnSpc>
                <a:spcPct val="150000"/>
              </a:lnSpc>
              <a:defRPr/>
            </a:pPr>
            <a:r>
              <a:rPr kumimoji="0" lang="en-US" altLang="ja-JP" sz="3600" dirty="0" smtClean="0">
                <a:latin typeface="A-OTF 新ゴ Pr5 M" pitchFamily="34" charset="-128"/>
                <a:ea typeface="A-OTF 新ゴ Pr5 M" pitchFamily="34" charset="-128"/>
              </a:rPr>
              <a:t>delete from </a:t>
            </a:r>
            <a:r>
              <a:rPr kumimoji="0" lang="en-US" altLang="ja-JP" sz="3600" dirty="0" err="1" smtClean="0">
                <a:latin typeface="A-OTF 新ゴ Pr5 M" pitchFamily="34" charset="-128"/>
                <a:ea typeface="A-OTF 新ゴ Pr5 M" pitchFamily="34" charset="-128"/>
              </a:rPr>
              <a:t>films_title</a:t>
            </a:r>
            <a:r>
              <a:rPr kumimoji="0" lang="en-US" altLang="ja-JP" sz="3600" dirty="0" smtClean="0">
                <a:latin typeface="A-OTF 新ゴ Pr5 M" pitchFamily="34" charset="-128"/>
                <a:ea typeface="A-OTF 新ゴ Pr5 M" pitchFamily="34" charset="-128"/>
              </a:rPr>
              <a:t/>
            </a:r>
            <a:br>
              <a:rPr kumimoji="0" lang="en-US" altLang="ja-JP" sz="3600" dirty="0" smtClean="0">
                <a:latin typeface="A-OTF 新ゴ Pr5 M" pitchFamily="34" charset="-128"/>
                <a:ea typeface="A-OTF 新ゴ Pr5 M" pitchFamily="34" charset="-128"/>
              </a:rPr>
            </a:br>
            <a:r>
              <a:rPr kumimoji="0" lang="en-US" altLang="ja-JP" sz="3600" dirty="0" smtClean="0">
                <a:latin typeface="A-OTF 新ゴ Pr5 M" pitchFamily="34" charset="-128"/>
                <a:ea typeface="A-OTF 新ゴ Pr5 M" pitchFamily="34" charset="-128"/>
              </a:rPr>
              <a:t> where title='</a:t>
            </a:r>
            <a:r>
              <a:rPr kumimoji="0" lang="ja-JP" altLang="en-US" sz="3600" dirty="0" smtClean="0">
                <a:latin typeface="A-OTF 新ゴ Pr5 M" pitchFamily="34" charset="-128"/>
                <a:ea typeface="A-OTF 新ゴ Pr5 M" pitchFamily="34" charset="-128"/>
              </a:rPr>
              <a:t>パシフィック・リム</a:t>
            </a:r>
            <a:r>
              <a:rPr kumimoji="0" lang="en-US" altLang="ja-JP" sz="3600" dirty="0" smtClean="0">
                <a:latin typeface="A-OTF 新ゴ Pr5 M" pitchFamily="34" charset="-128"/>
                <a:ea typeface="A-OTF 新ゴ Pr5 M" pitchFamily="34" charset="-128"/>
              </a:rPr>
              <a:t>';</a:t>
            </a:r>
            <a:endParaRPr kumimoji="0" lang="en-US" altLang="ja-JP" sz="3600" dirty="0">
              <a:latin typeface="A-OTF 新ゴ Pr5 M" pitchFamily="34" charset="-128"/>
              <a:ea typeface="A-OTF 新ゴ Pr5 M" pitchFamily="34" charset="-128"/>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611560" y="2781548"/>
            <a:ext cx="7920880" cy="1079500"/>
          </a:xfrm>
          <a:prstGeom prst="rect">
            <a:avLst/>
          </a:prstGeom>
          <a:solidFill>
            <a:schemeClr val="bg1">
              <a:alpha val="83000"/>
            </a:schemeClr>
          </a:solidFill>
          <a:ln>
            <a:noFill/>
          </a:ln>
        </p:spPr>
        <p:style>
          <a:lnRef idx="2">
            <a:schemeClr val="accent1"/>
          </a:lnRef>
          <a:fillRef idx="1">
            <a:schemeClr val="lt1"/>
          </a:fillRef>
          <a:effectRef idx="0">
            <a:schemeClr val="accent1"/>
          </a:effectRef>
          <a:fontRef idx="minor">
            <a:schemeClr val="dk1"/>
          </a:fontRef>
        </p:style>
        <p:txBody>
          <a:bodyPr anchor="ctr"/>
          <a:lstStyle/>
          <a:p>
            <a:pPr algn="ctr">
              <a:defRPr/>
            </a:pPr>
            <a:r>
              <a:rPr lang="ja-JP" altLang="en-US" sz="3200" smtClean="0">
                <a:latin typeface="A-OTF 新ゴ Pro DB" pitchFamily="34" charset="-128"/>
                <a:ea typeface="A-OTF 新ゴ Pro DB" pitchFamily="34" charset="-128"/>
              </a:rPr>
              <a:t>この科目の目的</a:t>
            </a:r>
            <a:endParaRPr lang="en-US" altLang="ja-JP" sz="3200" smtClean="0">
              <a:latin typeface="A-OTF 新ゴ Pro DB" pitchFamily="34" charset="-128"/>
              <a:ea typeface="A-OTF 新ゴ Pro DB" pitchFamily="34" charset="-128"/>
            </a:endParaRPr>
          </a:p>
          <a:p>
            <a:pPr algn="ctr">
              <a:defRPr/>
            </a:pPr>
            <a:endParaRPr lang="en-US" altLang="ja-JP" sz="3200" smtClean="0">
              <a:latin typeface="A-OTF 新ゴ Pro DB" pitchFamily="34" charset="-128"/>
              <a:ea typeface="A-OTF 新ゴ Pro DB" pitchFamily="34" charset="-128"/>
            </a:endParaRPr>
          </a:p>
          <a:p>
            <a:pPr>
              <a:defRPr/>
            </a:pPr>
            <a:r>
              <a:rPr lang="en-US" altLang="ja-JP" sz="3200" smtClean="0">
                <a:latin typeface="A-OTF 新ゴ Pro DB" pitchFamily="34" charset="-128"/>
                <a:ea typeface="A-OTF 新ゴ Pro DB" pitchFamily="34" charset="-128"/>
              </a:rPr>
              <a:t>MySQL</a:t>
            </a:r>
            <a:r>
              <a:rPr lang="ja-JP" altLang="en-US" sz="3200" smtClean="0">
                <a:latin typeface="A-OTF 新ゴ Pro DB" pitchFamily="34" charset="-128"/>
                <a:ea typeface="A-OTF 新ゴ Pro DB" pitchFamily="34" charset="-128"/>
              </a:rPr>
              <a:t>によるデータベースの</a:t>
            </a:r>
            <a:endParaRPr lang="en-US" altLang="ja-JP" sz="3200" smtClean="0">
              <a:latin typeface="A-OTF 新ゴ Pro DB" pitchFamily="34" charset="-128"/>
              <a:ea typeface="A-OTF 新ゴ Pro DB" pitchFamily="34" charset="-128"/>
            </a:endParaRPr>
          </a:p>
          <a:p>
            <a:pPr>
              <a:defRPr/>
            </a:pPr>
            <a:r>
              <a:rPr lang="ja-JP" altLang="en-US" sz="3200" smtClean="0">
                <a:latin typeface="A-OTF 新ゴ Pro DB" pitchFamily="34" charset="-128"/>
                <a:ea typeface="A-OTF 新ゴ Pro DB" pitchFamily="34" charset="-128"/>
              </a:rPr>
              <a:t>基本操作が一通りできるようになること。</a:t>
            </a:r>
            <a:endParaRPr lang="en-US" altLang="ja-JP" sz="3200" smtClean="0">
              <a:latin typeface="A-OTF 新ゴ Pro DB" pitchFamily="34" charset="-128"/>
              <a:ea typeface="A-OTF 新ゴ Pro DB" pitchFamily="34" charset="-128"/>
            </a:endParaRPr>
          </a:p>
          <a:p>
            <a:pPr>
              <a:defRPr/>
            </a:pPr>
            <a:endParaRPr lang="en-US" altLang="ja-JP" sz="3200" smtClean="0">
              <a:latin typeface="A-OTF 新ゴ Pro DB" pitchFamily="34" charset="-128"/>
              <a:ea typeface="A-OTF 新ゴ Pro DB" pitchFamily="34" charset="-128"/>
            </a:endParaRPr>
          </a:p>
          <a:p>
            <a:pPr>
              <a:defRPr/>
            </a:pPr>
            <a:r>
              <a:rPr lang="ja-JP" altLang="en-US" sz="3200" smtClean="0">
                <a:latin typeface="A-OTF 新ゴ Pro DB" pitchFamily="34" charset="-128"/>
                <a:ea typeface="A-OTF 新ゴ Pro DB" pitchFamily="34" charset="-128"/>
              </a:rPr>
              <a:t>ウェブアプリケーションを開発するのに必要最低限のスキルを身につけること。</a:t>
            </a:r>
            <a:endParaRPr lang="en-US" altLang="ja-JP" sz="3200" smtClean="0">
              <a:latin typeface="A-OTF 新ゴ Pro DB" pitchFamily="34" charset="-128"/>
              <a:ea typeface="A-OTF 新ゴ Pro DB" pitchFamily="34" charset="-128"/>
            </a:endParaRPr>
          </a:p>
          <a:p>
            <a:pPr>
              <a:defRPr/>
            </a:pPr>
            <a:endParaRPr lang="en-US" altLang="ja-JP" sz="3200" dirty="0">
              <a:latin typeface="A-OTF 新ゴ Pro DB" pitchFamily="34" charset="-128"/>
              <a:ea typeface="A-OTF 新ゴ Pro DB" pitchFamily="34" charset="-128"/>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7"/>
          <p:cNvSpPr>
            <a:spLocks noChangeArrowheads="1"/>
          </p:cNvSpPr>
          <p:nvPr/>
        </p:nvSpPr>
        <p:spPr bwMode="auto">
          <a:xfrm>
            <a:off x="468313" y="692150"/>
            <a:ext cx="8136135" cy="5447645"/>
          </a:xfrm>
          <a:prstGeom prst="rect">
            <a:avLst/>
          </a:prstGeom>
          <a:noFill/>
          <a:ln w="9525">
            <a:noFill/>
            <a:miter lim="800000"/>
            <a:headEnd/>
            <a:tailEnd/>
          </a:ln>
        </p:spPr>
        <p:txBody>
          <a:bodyPr wrap="square">
            <a:spAutoFit/>
          </a:bodyPr>
          <a:lstStyle/>
          <a:p>
            <a:pPr>
              <a:lnSpc>
                <a:spcPct val="150000"/>
              </a:lnSpc>
              <a:defRPr/>
            </a:pPr>
            <a:r>
              <a:rPr kumimoji="0" lang="en-US" altLang="ja-JP" sz="3600" dirty="0" smtClean="0">
                <a:latin typeface="A-OTF 新ゴ Pr5 M" pitchFamily="34" charset="-128"/>
                <a:ea typeface="A-OTF 新ゴ Pr5 M" pitchFamily="34" charset="-128"/>
              </a:rPr>
              <a:t>create</a:t>
            </a:r>
            <a:r>
              <a:rPr kumimoji="0" lang="ja-JP" altLang="en-US" sz="3600" dirty="0" smtClean="0">
                <a:latin typeface="A-OTF 新ゴ Pr5 M" pitchFamily="34" charset="-128"/>
                <a:ea typeface="A-OTF 新ゴ Pr5 M" pitchFamily="34" charset="-128"/>
              </a:rPr>
              <a:t> </a:t>
            </a:r>
            <a:r>
              <a:rPr kumimoji="0" lang="en-US" altLang="ja-JP" sz="3600" dirty="0" smtClean="0">
                <a:latin typeface="A-OTF 新ゴ Pr5 M" pitchFamily="34" charset="-128"/>
                <a:ea typeface="A-OTF 新ゴ Pr5 M" pitchFamily="34" charset="-128"/>
              </a:rPr>
              <a:t>table</a:t>
            </a:r>
            <a:endParaRPr kumimoji="0" lang="en-US" altLang="ja-JP" sz="2400" dirty="0" smtClean="0">
              <a:latin typeface="A-OTF 新ゴ Pr5 M" pitchFamily="34" charset="-128"/>
              <a:ea typeface="A-OTF 新ゴ Pr5 M" pitchFamily="34" charset="-128"/>
            </a:endParaRPr>
          </a:p>
          <a:p>
            <a:pPr>
              <a:lnSpc>
                <a:spcPct val="150000"/>
              </a:lnSpc>
              <a:defRPr/>
            </a:pPr>
            <a:r>
              <a:rPr kumimoji="0" lang="en-US" altLang="ja-JP" sz="3200" dirty="0" smtClean="0">
                <a:latin typeface="A-OTF 新ゴ Pr5 M" pitchFamily="34" charset="-128"/>
                <a:ea typeface="A-OTF 新ゴ Pr5 M" pitchFamily="34" charset="-128"/>
              </a:rPr>
              <a:t>create table films(</a:t>
            </a:r>
          </a:p>
          <a:p>
            <a:pPr>
              <a:lnSpc>
                <a:spcPct val="150000"/>
              </a:lnSpc>
              <a:defRPr/>
            </a:pPr>
            <a:r>
              <a:rPr kumimoji="0" lang="en-US" altLang="ja-JP" sz="3200" dirty="0" smtClean="0">
                <a:latin typeface="A-OTF 新ゴ Pr5 M" pitchFamily="34" charset="-128"/>
                <a:ea typeface="A-OTF 新ゴ Pr5 M" pitchFamily="34" charset="-128"/>
              </a:rPr>
              <a:t>	category </a:t>
            </a:r>
            <a:r>
              <a:rPr kumimoji="0" lang="en-US" altLang="ja-JP" sz="3200" dirty="0" err="1" smtClean="0">
                <a:latin typeface="A-OTF 新ゴ Pr5 M" pitchFamily="34" charset="-128"/>
                <a:ea typeface="A-OTF 新ゴ Pr5 M" pitchFamily="34" charset="-128"/>
              </a:rPr>
              <a:t>varchar</a:t>
            </a:r>
            <a:r>
              <a:rPr kumimoji="0" lang="en-US" altLang="ja-JP" sz="3200" dirty="0" smtClean="0">
                <a:latin typeface="A-OTF 新ゴ Pr5 M" pitchFamily="34" charset="-128"/>
                <a:ea typeface="A-OTF 新ゴ Pr5 M" pitchFamily="34" charset="-128"/>
              </a:rPr>
              <a:t>(64), </a:t>
            </a:r>
          </a:p>
          <a:p>
            <a:pPr>
              <a:lnSpc>
                <a:spcPct val="150000"/>
              </a:lnSpc>
              <a:defRPr/>
            </a:pPr>
            <a:r>
              <a:rPr kumimoji="0" lang="en-US" altLang="ja-JP" sz="3200" dirty="0" smtClean="0">
                <a:latin typeface="A-OTF 新ゴ Pr5 M" pitchFamily="34" charset="-128"/>
                <a:ea typeface="A-OTF 新ゴ Pr5 M" pitchFamily="34" charset="-128"/>
              </a:rPr>
              <a:t>	title </a:t>
            </a:r>
            <a:r>
              <a:rPr kumimoji="0" lang="en-US" altLang="ja-JP" sz="3200" dirty="0" err="1" smtClean="0">
                <a:latin typeface="A-OTF 新ゴ Pr5 M" pitchFamily="34" charset="-128"/>
                <a:ea typeface="A-OTF 新ゴ Pr5 M" pitchFamily="34" charset="-128"/>
              </a:rPr>
              <a:t>varchar</a:t>
            </a:r>
            <a:r>
              <a:rPr kumimoji="0" lang="en-US" altLang="ja-JP" sz="3200" dirty="0" smtClean="0">
                <a:latin typeface="A-OTF 新ゴ Pr5 M" pitchFamily="34" charset="-128"/>
                <a:ea typeface="A-OTF 新ゴ Pr5 M" pitchFamily="34" charset="-128"/>
              </a:rPr>
              <a:t>(64)</a:t>
            </a:r>
          </a:p>
          <a:p>
            <a:pPr>
              <a:lnSpc>
                <a:spcPct val="150000"/>
              </a:lnSpc>
              <a:defRPr/>
            </a:pPr>
            <a:r>
              <a:rPr kumimoji="0" lang="en-US" altLang="ja-JP" sz="3200" dirty="0" smtClean="0">
                <a:latin typeface="A-OTF 新ゴ Pr5 M" pitchFamily="34" charset="-128"/>
                <a:ea typeface="A-OTF 新ゴ Pr5 M" pitchFamily="34" charset="-128"/>
              </a:rPr>
              <a:t>) engine=</a:t>
            </a:r>
            <a:r>
              <a:rPr kumimoji="0" lang="en-US" altLang="ja-JP" sz="3200" dirty="0" err="1" smtClean="0">
                <a:latin typeface="A-OTF 新ゴ Pr5 M" pitchFamily="34" charset="-128"/>
                <a:ea typeface="A-OTF 新ゴ Pr5 M" pitchFamily="34" charset="-128"/>
              </a:rPr>
              <a:t>innodb</a:t>
            </a:r>
            <a:r>
              <a:rPr kumimoji="0" lang="en-US" altLang="ja-JP" sz="3200" dirty="0" smtClean="0">
                <a:latin typeface="A-OTF 新ゴ Pr5 M" pitchFamily="34" charset="-128"/>
                <a:ea typeface="A-OTF 新ゴ Pr5 M" pitchFamily="34" charset="-128"/>
              </a:rPr>
              <a:t>;</a:t>
            </a:r>
          </a:p>
          <a:p>
            <a:pPr>
              <a:lnSpc>
                <a:spcPct val="150000"/>
              </a:lnSpc>
              <a:defRPr/>
            </a:pPr>
            <a:endParaRPr kumimoji="0" lang="en-US" altLang="ja-JP" sz="1600" dirty="0" smtClean="0">
              <a:latin typeface="A-OTF 新ゴ Pr5 M" pitchFamily="34" charset="-128"/>
              <a:ea typeface="A-OTF 新ゴ Pr5 M" pitchFamily="34" charset="-128"/>
            </a:endParaRPr>
          </a:p>
          <a:p>
            <a:pPr>
              <a:lnSpc>
                <a:spcPct val="150000"/>
              </a:lnSpc>
              <a:defRPr/>
            </a:pPr>
            <a:r>
              <a:rPr kumimoji="0" lang="ja-JP" altLang="en-US" sz="1600" dirty="0" smtClean="0">
                <a:latin typeface="A-OTF 新ゴ Pr5 M" pitchFamily="34" charset="-128"/>
                <a:ea typeface="A-OTF 新ゴ Pr5 M" pitchFamily="34" charset="-128"/>
              </a:rPr>
              <a:t>他こんな型があります。</a:t>
            </a:r>
            <a:endParaRPr kumimoji="0" lang="en-US" altLang="ja-JP" sz="1600" dirty="0" smtClean="0">
              <a:latin typeface="A-OTF 新ゴ Pr5 M" pitchFamily="34" charset="-128"/>
              <a:ea typeface="A-OTF 新ゴ Pr5 M" pitchFamily="34" charset="-128"/>
            </a:endParaRPr>
          </a:p>
          <a:p>
            <a:pPr>
              <a:lnSpc>
                <a:spcPct val="150000"/>
              </a:lnSpc>
              <a:defRPr/>
            </a:pPr>
            <a:r>
              <a:rPr kumimoji="0" lang="en-US" altLang="ja-JP" sz="1600" dirty="0" err="1" smtClean="0">
                <a:latin typeface="A-OTF 新ゴ Pr5 M" pitchFamily="34" charset="-128"/>
                <a:ea typeface="A-OTF 新ゴ Pr5 M" pitchFamily="34" charset="-128"/>
              </a:rPr>
              <a:t>int</a:t>
            </a:r>
            <a:r>
              <a:rPr kumimoji="0" lang="en-US" altLang="ja-JP" sz="1600" dirty="0" smtClean="0">
                <a:latin typeface="A-OTF 新ゴ Pr5 M" pitchFamily="34" charset="-128"/>
                <a:ea typeface="A-OTF 新ゴ Pr5 M" pitchFamily="34" charset="-128"/>
              </a:rPr>
              <a:t>, </a:t>
            </a:r>
            <a:r>
              <a:rPr kumimoji="0" lang="en-US" altLang="ja-JP" sz="1600" dirty="0" err="1" smtClean="0">
                <a:latin typeface="A-OTF 新ゴ Pr5 M" pitchFamily="34" charset="-128"/>
                <a:ea typeface="A-OTF 新ゴ Pr5 M" pitchFamily="34" charset="-128"/>
              </a:rPr>
              <a:t>biging</a:t>
            </a:r>
            <a:r>
              <a:rPr kumimoji="0" lang="en-US" altLang="ja-JP" sz="1600" dirty="0" smtClean="0">
                <a:latin typeface="A-OTF 新ゴ Pr5 M" pitchFamily="34" charset="-128"/>
                <a:ea typeface="A-OTF 新ゴ Pr5 M" pitchFamily="34" charset="-128"/>
              </a:rPr>
              <a:t>, float, double, </a:t>
            </a:r>
            <a:r>
              <a:rPr kumimoji="0" lang="en-US" altLang="ja-JP" sz="1600" dirty="0" err="1" smtClean="0">
                <a:latin typeface="A-OTF 新ゴ Pr5 M" pitchFamily="34" charset="-128"/>
                <a:ea typeface="A-OTF 新ゴ Pr5 M" pitchFamily="34" charset="-128"/>
              </a:rPr>
              <a:t>varchar</a:t>
            </a:r>
            <a:r>
              <a:rPr kumimoji="0" lang="en-US" altLang="ja-JP" sz="1600" dirty="0" smtClean="0">
                <a:latin typeface="A-OTF 新ゴ Pr5 M" pitchFamily="34" charset="-128"/>
                <a:ea typeface="A-OTF 新ゴ Pr5 M" pitchFamily="34" charset="-128"/>
              </a:rPr>
              <a:t>, text, blob, date, </a:t>
            </a:r>
            <a:r>
              <a:rPr kumimoji="0" lang="en-US" altLang="ja-JP" sz="1600" dirty="0" err="1" smtClean="0">
                <a:latin typeface="A-OTF 新ゴ Pr5 M" pitchFamily="34" charset="-128"/>
                <a:ea typeface="A-OTF 新ゴ Pr5 M" pitchFamily="34" charset="-128"/>
              </a:rPr>
              <a:t>datetime</a:t>
            </a:r>
            <a:r>
              <a:rPr kumimoji="0" lang="en-US" altLang="ja-JP" sz="1600" dirty="0" smtClean="0">
                <a:latin typeface="A-OTF 新ゴ Pr5 M" pitchFamily="34" charset="-128"/>
                <a:ea typeface="A-OTF 新ゴ Pr5 M" pitchFamily="34" charset="-128"/>
              </a:rPr>
              <a:t>, timestamp</a:t>
            </a:r>
          </a:p>
          <a:p>
            <a:pPr>
              <a:lnSpc>
                <a:spcPct val="150000"/>
              </a:lnSpc>
              <a:defRPr/>
            </a:pPr>
            <a:r>
              <a:rPr kumimoji="0" lang="ja-JP" altLang="en-US" sz="2000" dirty="0" smtClean="0">
                <a:solidFill>
                  <a:srgbClr val="FF0000"/>
                </a:solidFill>
                <a:latin typeface="A-OTF 新ゴ Pr5 M" pitchFamily="34" charset="-128"/>
                <a:ea typeface="A-OTF 新ゴ Pr5 M" pitchFamily="34" charset="-128"/>
              </a:rPr>
              <a:t>時間が残ったらもっと説明します！</a:t>
            </a:r>
            <a:endParaRPr kumimoji="0" lang="en-US" altLang="ja-JP" sz="2000" dirty="0" smtClean="0">
              <a:solidFill>
                <a:srgbClr val="FF0000"/>
              </a:solidFill>
              <a:latin typeface="A-OTF 新ゴ Pr5 M" pitchFamily="34" charset="-128"/>
              <a:ea typeface="A-OTF 新ゴ Pr5 M" pitchFamily="34" charset="-128"/>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7"/>
          <p:cNvSpPr>
            <a:spLocks noChangeArrowheads="1"/>
          </p:cNvSpPr>
          <p:nvPr/>
        </p:nvSpPr>
        <p:spPr bwMode="auto">
          <a:xfrm>
            <a:off x="468313" y="692150"/>
            <a:ext cx="8640191" cy="5032147"/>
          </a:xfrm>
          <a:prstGeom prst="rect">
            <a:avLst/>
          </a:prstGeom>
          <a:noFill/>
          <a:ln w="9525">
            <a:noFill/>
            <a:miter lim="800000"/>
            <a:headEnd/>
            <a:tailEnd/>
          </a:ln>
        </p:spPr>
        <p:txBody>
          <a:bodyPr wrap="square">
            <a:spAutoFit/>
          </a:bodyPr>
          <a:lstStyle/>
          <a:p>
            <a:pPr>
              <a:lnSpc>
                <a:spcPct val="150000"/>
              </a:lnSpc>
              <a:defRPr/>
            </a:pPr>
            <a:r>
              <a:rPr kumimoji="0" lang="ja-JP" altLang="en-US" sz="3200" dirty="0" smtClean="0">
                <a:latin typeface="A-OTF 新ゴ Pr5 M" pitchFamily="34" charset="-128"/>
                <a:ea typeface="A-OTF 新ゴ Pr5 M" pitchFamily="34" charset="-128"/>
              </a:rPr>
              <a:t>他に知っておいた方がいい基本的な</a:t>
            </a:r>
            <a:r>
              <a:rPr kumimoji="0" lang="en-US" altLang="ja-JP" sz="3200" dirty="0" smtClean="0">
                <a:latin typeface="A-OTF 新ゴ Pr5 M" pitchFamily="34" charset="-128"/>
                <a:ea typeface="A-OTF 新ゴ Pr5 M" pitchFamily="34" charset="-128"/>
              </a:rPr>
              <a:t>SQL</a:t>
            </a:r>
            <a:r>
              <a:rPr kumimoji="0" lang="ja-JP" altLang="en-US" sz="3200" dirty="0" smtClean="0">
                <a:latin typeface="A-OTF 新ゴ Pr5 M" pitchFamily="34" charset="-128"/>
                <a:ea typeface="A-OTF 新ゴ Pr5 M" pitchFamily="34" charset="-128"/>
              </a:rPr>
              <a:t>文</a:t>
            </a:r>
            <a:endParaRPr kumimoji="0" lang="en-US" altLang="ja-JP" sz="3200" dirty="0" smtClean="0">
              <a:latin typeface="A-OTF 新ゴ Pr5 M" pitchFamily="34" charset="-128"/>
              <a:ea typeface="A-OTF 新ゴ Pr5 M" pitchFamily="34" charset="-128"/>
            </a:endParaRPr>
          </a:p>
          <a:p>
            <a:pPr>
              <a:lnSpc>
                <a:spcPct val="150000"/>
              </a:lnSpc>
              <a:defRPr/>
            </a:pPr>
            <a:r>
              <a:rPr kumimoji="0" lang="en-US" altLang="ja-JP" sz="3600" dirty="0" smtClean="0">
                <a:latin typeface="A-OTF 新ゴ Pr5 M" pitchFamily="34" charset="-128"/>
                <a:ea typeface="A-OTF 新ゴ Pr5 M" pitchFamily="34" charset="-128"/>
              </a:rPr>
              <a:t>limit</a:t>
            </a:r>
            <a:endParaRPr kumimoji="0" lang="en-US" altLang="ja-JP" sz="2400" dirty="0" smtClean="0">
              <a:latin typeface="A-OTF 新ゴ Pr5 M" pitchFamily="34" charset="-128"/>
              <a:ea typeface="A-OTF 新ゴ Pr5 M" pitchFamily="34" charset="-128"/>
            </a:endParaRPr>
          </a:p>
          <a:p>
            <a:pPr>
              <a:lnSpc>
                <a:spcPct val="150000"/>
              </a:lnSpc>
              <a:defRPr/>
            </a:pPr>
            <a:r>
              <a:rPr kumimoji="0" lang="en-US" altLang="ja-JP" sz="1600" dirty="0" smtClean="0">
                <a:latin typeface="A-OTF 新ゴ Pr5 M" pitchFamily="34" charset="-128"/>
                <a:ea typeface="A-OTF 新ゴ Pr5 M" pitchFamily="34" charset="-128"/>
              </a:rPr>
              <a:t>select * from </a:t>
            </a:r>
            <a:r>
              <a:rPr kumimoji="0" lang="en-US" altLang="ja-JP" sz="1600" dirty="0" err="1" smtClean="0">
                <a:latin typeface="A-OTF 新ゴ Pr5 M" pitchFamily="34" charset="-128"/>
                <a:ea typeface="A-OTF 新ゴ Pr5 M" pitchFamily="34" charset="-128"/>
              </a:rPr>
              <a:t>films_title</a:t>
            </a:r>
            <a:r>
              <a:rPr kumimoji="0" lang="en-US" altLang="ja-JP" sz="1600" dirty="0" smtClean="0">
                <a:latin typeface="A-OTF 新ゴ Pr5 M" pitchFamily="34" charset="-128"/>
                <a:ea typeface="A-OTF 新ゴ Pr5 M" pitchFamily="34" charset="-128"/>
              </a:rPr>
              <a:t> limit 2, 5;</a:t>
            </a:r>
            <a:endParaRPr kumimoji="0" lang="en-US" altLang="ja-JP" sz="2400" dirty="0" smtClean="0">
              <a:latin typeface="A-OTF 新ゴ Pr5 M" pitchFamily="34" charset="-128"/>
              <a:ea typeface="A-OTF 新ゴ Pr5 M" pitchFamily="34" charset="-128"/>
            </a:endParaRPr>
          </a:p>
          <a:p>
            <a:pPr>
              <a:lnSpc>
                <a:spcPct val="150000"/>
              </a:lnSpc>
              <a:defRPr/>
            </a:pPr>
            <a:r>
              <a:rPr kumimoji="0" lang="en-US" altLang="ja-JP" sz="3600" dirty="0" smtClean="0">
                <a:latin typeface="A-OTF 新ゴ Pr5 M" pitchFamily="34" charset="-128"/>
                <a:ea typeface="A-OTF 新ゴ Pr5 M" pitchFamily="34" charset="-128"/>
              </a:rPr>
              <a:t>order by</a:t>
            </a:r>
            <a:endParaRPr kumimoji="0" lang="en-US" altLang="ja-JP" sz="2400" dirty="0" smtClean="0">
              <a:latin typeface="A-OTF 新ゴ Pr5 M" pitchFamily="34" charset="-128"/>
              <a:ea typeface="A-OTF 新ゴ Pr5 M" pitchFamily="34" charset="-128"/>
            </a:endParaRPr>
          </a:p>
          <a:p>
            <a:pPr>
              <a:lnSpc>
                <a:spcPct val="150000"/>
              </a:lnSpc>
              <a:defRPr/>
            </a:pPr>
            <a:r>
              <a:rPr kumimoji="0" lang="en-US" altLang="ja-JP" dirty="0" smtClean="0">
                <a:latin typeface="A-OTF 新ゴ Pr5 M" pitchFamily="34" charset="-128"/>
                <a:ea typeface="A-OTF 新ゴ Pr5 M" pitchFamily="34" charset="-128"/>
              </a:rPr>
              <a:t>select * from </a:t>
            </a:r>
            <a:r>
              <a:rPr kumimoji="0" lang="en-US" altLang="ja-JP" dirty="0" err="1" smtClean="0">
                <a:latin typeface="A-OTF 新ゴ Pr5 M" pitchFamily="34" charset="-128"/>
                <a:ea typeface="A-OTF 新ゴ Pr5 M" pitchFamily="34" charset="-128"/>
              </a:rPr>
              <a:t>films_title</a:t>
            </a:r>
            <a:r>
              <a:rPr kumimoji="0" lang="en-US" altLang="ja-JP" dirty="0" smtClean="0">
                <a:latin typeface="A-OTF 新ゴ Pr5 M" pitchFamily="34" charset="-128"/>
                <a:ea typeface="A-OTF 新ゴ Pr5 M" pitchFamily="34" charset="-128"/>
              </a:rPr>
              <a:t> order by </a:t>
            </a:r>
            <a:r>
              <a:rPr kumimoji="0" lang="en-US" altLang="ja-JP" dirty="0" err="1" smtClean="0">
                <a:latin typeface="A-OTF 新ゴ Pr5 M" pitchFamily="34" charset="-128"/>
                <a:ea typeface="A-OTF 新ゴ Pr5 M" pitchFamily="34" charset="-128"/>
              </a:rPr>
              <a:t>category_id</a:t>
            </a:r>
            <a:r>
              <a:rPr kumimoji="0" lang="en-US" altLang="ja-JP" dirty="0" smtClean="0">
                <a:latin typeface="A-OTF 新ゴ Pr5 M" pitchFamily="34" charset="-128"/>
                <a:ea typeface="A-OTF 新ゴ Pr5 M" pitchFamily="34" charset="-128"/>
              </a:rPr>
              <a:t> </a:t>
            </a:r>
            <a:r>
              <a:rPr kumimoji="0" lang="en-US" altLang="ja-JP" dirty="0" err="1" smtClean="0">
                <a:latin typeface="A-OTF 新ゴ Pr5 M" pitchFamily="34" charset="-128"/>
                <a:ea typeface="A-OTF 新ゴ Pr5 M" pitchFamily="34" charset="-128"/>
              </a:rPr>
              <a:t>desc</a:t>
            </a:r>
            <a:r>
              <a:rPr kumimoji="0" lang="en-US" altLang="ja-JP" dirty="0" smtClean="0">
                <a:latin typeface="A-OTF 新ゴ Pr5 M" pitchFamily="34" charset="-128"/>
                <a:ea typeface="A-OTF 新ゴ Pr5 M" pitchFamily="34" charset="-128"/>
              </a:rPr>
              <a:t>;</a:t>
            </a:r>
          </a:p>
          <a:p>
            <a:pPr>
              <a:lnSpc>
                <a:spcPct val="150000"/>
              </a:lnSpc>
              <a:defRPr/>
            </a:pPr>
            <a:r>
              <a:rPr kumimoji="0" lang="en-US" altLang="ja-JP" dirty="0" err="1" smtClean="0">
                <a:latin typeface="A-OTF 新ゴ Pr5 M" pitchFamily="34" charset="-128"/>
                <a:ea typeface="A-OTF 新ゴ Pr5 M" pitchFamily="34" charset="-128"/>
              </a:rPr>
              <a:t>asc</a:t>
            </a:r>
            <a:r>
              <a:rPr kumimoji="0" lang="en-US" altLang="ja-JP" dirty="0" smtClean="0">
                <a:latin typeface="A-OTF 新ゴ Pr5 M" pitchFamily="34" charset="-128"/>
                <a:ea typeface="A-OTF 新ゴ Pr5 M" pitchFamily="34" charset="-128"/>
              </a:rPr>
              <a:t> </a:t>
            </a:r>
            <a:r>
              <a:rPr kumimoji="0" lang="ja-JP" altLang="en-US" dirty="0" smtClean="0">
                <a:latin typeface="A-OTF 新ゴ Pr5 M" pitchFamily="34" charset="-128"/>
                <a:ea typeface="A-OTF 新ゴ Pr5 M" pitchFamily="34" charset="-128"/>
              </a:rPr>
              <a:t>と </a:t>
            </a:r>
            <a:r>
              <a:rPr kumimoji="0" lang="en-US" altLang="ja-JP" dirty="0" err="1" smtClean="0">
                <a:latin typeface="A-OTF 新ゴ Pr5 M" pitchFamily="34" charset="-128"/>
                <a:ea typeface="A-OTF 新ゴ Pr5 M" pitchFamily="34" charset="-128"/>
              </a:rPr>
              <a:t>desc</a:t>
            </a:r>
            <a:endParaRPr kumimoji="0" lang="en-US" altLang="ja-JP" sz="2400" dirty="0" smtClean="0">
              <a:latin typeface="A-OTF 新ゴ Pr5 M" pitchFamily="34" charset="-128"/>
              <a:ea typeface="A-OTF 新ゴ Pr5 M" pitchFamily="34" charset="-128"/>
            </a:endParaRPr>
          </a:p>
          <a:p>
            <a:pPr>
              <a:lnSpc>
                <a:spcPct val="150000"/>
              </a:lnSpc>
              <a:defRPr/>
            </a:pPr>
            <a:r>
              <a:rPr kumimoji="0" lang="en-US" altLang="ja-JP" sz="3600" dirty="0" smtClean="0">
                <a:latin typeface="A-OTF 新ゴ Pr5 M" pitchFamily="34" charset="-128"/>
                <a:ea typeface="A-OTF 新ゴ Pr5 M" pitchFamily="34" charset="-128"/>
              </a:rPr>
              <a:t>group by</a:t>
            </a:r>
            <a:endParaRPr kumimoji="0" lang="en-US" altLang="ja-JP" sz="2400" dirty="0" smtClean="0">
              <a:latin typeface="A-OTF 新ゴ Pr5 M" pitchFamily="34" charset="-128"/>
              <a:ea typeface="A-OTF 新ゴ Pr5 M" pitchFamily="34" charset="-128"/>
            </a:endParaRPr>
          </a:p>
          <a:p>
            <a:pPr>
              <a:lnSpc>
                <a:spcPct val="150000"/>
              </a:lnSpc>
              <a:defRPr/>
            </a:pPr>
            <a:r>
              <a:rPr kumimoji="0" lang="en-US" altLang="ja-JP" sz="1600" dirty="0" smtClean="0">
                <a:latin typeface="A-OTF 新ゴ Pr5 M" pitchFamily="34" charset="-128"/>
                <a:ea typeface="A-OTF 新ゴ Pr5 M" pitchFamily="34" charset="-128"/>
              </a:rPr>
              <a:t>select </a:t>
            </a:r>
            <a:r>
              <a:rPr kumimoji="0" lang="en-US" altLang="ja-JP" sz="1600" dirty="0" err="1" smtClean="0">
                <a:latin typeface="A-OTF 新ゴ Pr5 M" pitchFamily="34" charset="-128"/>
                <a:ea typeface="A-OTF 新ゴ Pr5 M" pitchFamily="34" charset="-128"/>
              </a:rPr>
              <a:t>category_id</a:t>
            </a:r>
            <a:r>
              <a:rPr kumimoji="0" lang="en-US" altLang="ja-JP" sz="1600" dirty="0" smtClean="0">
                <a:latin typeface="A-OTF 新ゴ Pr5 M" pitchFamily="34" charset="-128"/>
                <a:ea typeface="A-OTF 新ゴ Pr5 M" pitchFamily="34" charset="-128"/>
              </a:rPr>
              <a:t>, count(*) as </a:t>
            </a:r>
            <a:r>
              <a:rPr kumimoji="0" lang="en-US" altLang="ja-JP" sz="1600" dirty="0" err="1" smtClean="0">
                <a:latin typeface="A-OTF 新ゴ Pr5 M" pitchFamily="34" charset="-128"/>
                <a:ea typeface="A-OTF 新ゴ Pr5 M" pitchFamily="34" charset="-128"/>
              </a:rPr>
              <a:t>cnt</a:t>
            </a:r>
            <a:r>
              <a:rPr kumimoji="0" lang="en-US" altLang="ja-JP" sz="1600" dirty="0" smtClean="0">
                <a:latin typeface="A-OTF 新ゴ Pr5 M" pitchFamily="34" charset="-128"/>
                <a:ea typeface="A-OTF 新ゴ Pr5 M" pitchFamily="34" charset="-128"/>
              </a:rPr>
              <a:t> from </a:t>
            </a:r>
            <a:r>
              <a:rPr kumimoji="0" lang="en-US" altLang="ja-JP" sz="1600" dirty="0" err="1" smtClean="0">
                <a:latin typeface="A-OTF 新ゴ Pr5 M" pitchFamily="34" charset="-128"/>
                <a:ea typeface="A-OTF 新ゴ Pr5 M" pitchFamily="34" charset="-128"/>
              </a:rPr>
              <a:t>films_title</a:t>
            </a:r>
            <a:r>
              <a:rPr kumimoji="0" lang="en-US" altLang="ja-JP" sz="1600" dirty="0" smtClean="0">
                <a:latin typeface="A-OTF 新ゴ Pr5 M" pitchFamily="34" charset="-128"/>
                <a:ea typeface="A-OTF 新ゴ Pr5 M" pitchFamily="34" charset="-128"/>
              </a:rPr>
              <a:t> group by </a:t>
            </a:r>
            <a:r>
              <a:rPr kumimoji="0" lang="en-US" altLang="ja-JP" sz="1600" dirty="0" err="1" smtClean="0">
                <a:latin typeface="A-OTF 新ゴ Pr5 M" pitchFamily="34" charset="-128"/>
                <a:ea typeface="A-OTF 新ゴ Pr5 M" pitchFamily="34" charset="-128"/>
              </a:rPr>
              <a:t>category_id</a:t>
            </a:r>
            <a:r>
              <a:rPr kumimoji="0" lang="en-US" altLang="ja-JP" sz="1600" dirty="0" smtClean="0">
                <a:latin typeface="A-OTF 新ゴ Pr5 M" pitchFamily="34" charset="-128"/>
                <a:ea typeface="A-OTF 新ゴ Pr5 M" pitchFamily="34" charset="-128"/>
              </a:rPr>
              <a:t>;</a:t>
            </a:r>
            <a:endParaRPr kumimoji="0" lang="en-US" altLang="ja-JP" dirty="0">
              <a:latin typeface="A-OTF 新ゴ Pr5 M" pitchFamily="34" charset="-128"/>
              <a:ea typeface="A-OTF 新ゴ Pr5 M" pitchFamily="34" charset="-128"/>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7"/>
          <p:cNvSpPr>
            <a:spLocks noChangeArrowheads="1"/>
          </p:cNvSpPr>
          <p:nvPr/>
        </p:nvSpPr>
        <p:spPr bwMode="auto">
          <a:xfrm>
            <a:off x="1" y="692150"/>
            <a:ext cx="8604448" cy="4862870"/>
          </a:xfrm>
          <a:prstGeom prst="rect">
            <a:avLst/>
          </a:prstGeom>
          <a:noFill/>
          <a:ln w="9525">
            <a:noFill/>
            <a:miter lim="800000"/>
            <a:headEnd/>
            <a:tailEnd/>
          </a:ln>
        </p:spPr>
        <p:txBody>
          <a:bodyPr wrap="square">
            <a:spAutoFit/>
          </a:bodyPr>
          <a:lstStyle/>
          <a:p>
            <a:pPr>
              <a:lnSpc>
                <a:spcPct val="150000"/>
              </a:lnSpc>
              <a:defRPr/>
            </a:pPr>
            <a:r>
              <a:rPr kumimoji="0" lang="en-US" altLang="ja-JP" sz="3600" dirty="0" smtClean="0">
                <a:latin typeface="A-OTF 新ゴ Pr5 M" pitchFamily="34" charset="-128"/>
                <a:ea typeface="A-OTF 新ゴ Pr5 M" pitchFamily="34" charset="-128"/>
              </a:rPr>
              <a:t>join</a:t>
            </a:r>
          </a:p>
          <a:p>
            <a:pPr>
              <a:defRPr/>
            </a:pPr>
            <a:r>
              <a:rPr kumimoji="0" lang="en-US" altLang="ja-JP" sz="3200" dirty="0" smtClean="0">
                <a:latin typeface="A-OTF 新ゴ Pr5 M" pitchFamily="34" charset="-128"/>
                <a:ea typeface="A-OTF 新ゴ Pr5 M" pitchFamily="34" charset="-128"/>
              </a:rPr>
              <a:t>select * from </a:t>
            </a:r>
            <a:r>
              <a:rPr kumimoji="0" lang="en-US" altLang="ja-JP" sz="3200" dirty="0" err="1" smtClean="0">
                <a:latin typeface="A-OTF 新ゴ Pr5 M" pitchFamily="34" charset="-128"/>
                <a:ea typeface="A-OTF 新ゴ Pr5 M" pitchFamily="34" charset="-128"/>
              </a:rPr>
              <a:t>films_title</a:t>
            </a:r>
            <a:endParaRPr kumimoji="0" lang="en-US" altLang="ja-JP" sz="3200" dirty="0" smtClean="0">
              <a:latin typeface="A-OTF 新ゴ Pr5 M" pitchFamily="34" charset="-128"/>
              <a:ea typeface="A-OTF 新ゴ Pr5 M" pitchFamily="34" charset="-128"/>
            </a:endParaRPr>
          </a:p>
          <a:p>
            <a:pPr>
              <a:defRPr/>
            </a:pPr>
            <a:r>
              <a:rPr kumimoji="0" lang="en-US" altLang="ja-JP" sz="3200" dirty="0" smtClean="0">
                <a:latin typeface="A-OTF 新ゴ Pr5 M" pitchFamily="34" charset="-128"/>
                <a:ea typeface="A-OTF 新ゴ Pr5 M" pitchFamily="34" charset="-128"/>
              </a:rPr>
              <a:t>    left join </a:t>
            </a:r>
            <a:r>
              <a:rPr kumimoji="0" lang="en-US" altLang="ja-JP" sz="3200" dirty="0" err="1" smtClean="0">
                <a:latin typeface="A-OTF 新ゴ Pr5 M" pitchFamily="34" charset="-128"/>
                <a:ea typeface="A-OTF 新ゴ Pr5 M" pitchFamily="34" charset="-128"/>
              </a:rPr>
              <a:t>films_category</a:t>
            </a:r>
            <a:endParaRPr kumimoji="0" lang="en-US" altLang="ja-JP" sz="3200" dirty="0" smtClean="0">
              <a:latin typeface="A-OTF 新ゴ Pr5 M" pitchFamily="34" charset="-128"/>
              <a:ea typeface="A-OTF 新ゴ Pr5 M" pitchFamily="34" charset="-128"/>
            </a:endParaRPr>
          </a:p>
          <a:p>
            <a:pPr>
              <a:defRPr/>
            </a:pPr>
            <a:r>
              <a:rPr kumimoji="0" lang="en-US" altLang="ja-JP" sz="3200" dirty="0" smtClean="0">
                <a:latin typeface="A-OTF 新ゴ Pr5 M" pitchFamily="34" charset="-128"/>
                <a:ea typeface="A-OTF 新ゴ Pr5 M" pitchFamily="34" charset="-128"/>
              </a:rPr>
              <a:t>    on </a:t>
            </a:r>
            <a:r>
              <a:rPr kumimoji="0" lang="en-US" altLang="ja-JP" sz="3200" dirty="0" err="1" smtClean="0">
                <a:latin typeface="A-OTF 新ゴ Pr5 M" pitchFamily="34" charset="-128"/>
                <a:ea typeface="A-OTF 新ゴ Pr5 M" pitchFamily="34" charset="-128"/>
              </a:rPr>
              <a:t>films_title.category_id</a:t>
            </a:r>
            <a:r>
              <a:rPr kumimoji="0" lang="en-US" altLang="ja-JP" sz="3200" dirty="0" smtClean="0">
                <a:latin typeface="A-OTF 新ゴ Pr5 M" pitchFamily="34" charset="-128"/>
                <a:ea typeface="A-OTF 新ゴ Pr5 M" pitchFamily="34" charset="-128"/>
              </a:rPr>
              <a:t> = films_category.id;</a:t>
            </a:r>
          </a:p>
          <a:p>
            <a:pPr>
              <a:defRPr/>
            </a:pPr>
            <a:endParaRPr kumimoji="0" lang="en-US" altLang="ja-JP" sz="3200" dirty="0" smtClean="0">
              <a:latin typeface="A-OTF 新ゴ Pr5 M" pitchFamily="34" charset="-128"/>
              <a:ea typeface="A-OTF 新ゴ Pr5 M" pitchFamily="34" charset="-128"/>
            </a:endParaRPr>
          </a:p>
          <a:p>
            <a:pPr>
              <a:defRPr/>
            </a:pPr>
            <a:r>
              <a:rPr kumimoji="0" lang="en-US" altLang="ja-JP" sz="3200" dirty="0" smtClean="0">
                <a:latin typeface="A-OTF 新ゴ Pr5 M" pitchFamily="34" charset="-128"/>
                <a:ea typeface="A-OTF 新ゴ Pr5 M" pitchFamily="34" charset="-128"/>
              </a:rPr>
              <a:t>select </a:t>
            </a:r>
            <a:r>
              <a:rPr kumimoji="0" lang="en-US" altLang="ja-JP" sz="3200" dirty="0" err="1" smtClean="0">
                <a:latin typeface="A-OTF 新ゴ Pr5 M" pitchFamily="34" charset="-128"/>
                <a:ea typeface="A-OTF 新ゴ Pr5 M" pitchFamily="34" charset="-128"/>
              </a:rPr>
              <a:t>b.category</a:t>
            </a:r>
            <a:r>
              <a:rPr kumimoji="0" lang="en-US" altLang="ja-JP" sz="3200" dirty="0" smtClean="0">
                <a:latin typeface="A-OTF 新ゴ Pr5 M" pitchFamily="34" charset="-128"/>
                <a:ea typeface="A-OTF 新ゴ Pr5 M" pitchFamily="34" charset="-128"/>
              </a:rPr>
              <a:t>, </a:t>
            </a:r>
            <a:r>
              <a:rPr kumimoji="0" lang="en-US" altLang="ja-JP" sz="3200" dirty="0" err="1" smtClean="0">
                <a:latin typeface="A-OTF 新ゴ Pr5 M" pitchFamily="34" charset="-128"/>
                <a:ea typeface="A-OTF 新ゴ Pr5 M" pitchFamily="34" charset="-128"/>
              </a:rPr>
              <a:t>a.title</a:t>
            </a:r>
            <a:r>
              <a:rPr kumimoji="0" lang="en-US" altLang="ja-JP" sz="3200" dirty="0" smtClean="0">
                <a:latin typeface="A-OTF 新ゴ Pr5 M" pitchFamily="34" charset="-128"/>
                <a:ea typeface="A-OTF 新ゴ Pr5 M" pitchFamily="34" charset="-128"/>
              </a:rPr>
              <a:t> from </a:t>
            </a:r>
            <a:r>
              <a:rPr kumimoji="0" lang="en-US" altLang="ja-JP" sz="3200" dirty="0" err="1" smtClean="0">
                <a:latin typeface="A-OTF 新ゴ Pr5 M" pitchFamily="34" charset="-128"/>
                <a:ea typeface="A-OTF 新ゴ Pr5 M" pitchFamily="34" charset="-128"/>
              </a:rPr>
              <a:t>films_title</a:t>
            </a:r>
            <a:r>
              <a:rPr kumimoji="0" lang="en-US" altLang="ja-JP" sz="3200" dirty="0" smtClean="0">
                <a:latin typeface="A-OTF 新ゴ Pr5 M" pitchFamily="34" charset="-128"/>
                <a:ea typeface="A-OTF 新ゴ Pr5 M" pitchFamily="34" charset="-128"/>
              </a:rPr>
              <a:t> a</a:t>
            </a:r>
          </a:p>
          <a:p>
            <a:pPr>
              <a:defRPr/>
            </a:pPr>
            <a:r>
              <a:rPr kumimoji="0" lang="en-US" altLang="ja-JP" sz="3200" dirty="0" smtClean="0">
                <a:latin typeface="A-OTF 新ゴ Pr5 M" pitchFamily="34" charset="-128"/>
                <a:ea typeface="A-OTF 新ゴ Pr5 M" pitchFamily="34" charset="-128"/>
              </a:rPr>
              <a:t>    left join </a:t>
            </a:r>
            <a:r>
              <a:rPr kumimoji="0" lang="en-US" altLang="ja-JP" sz="3200" dirty="0" err="1" smtClean="0">
                <a:latin typeface="A-OTF 新ゴ Pr5 M" pitchFamily="34" charset="-128"/>
                <a:ea typeface="A-OTF 新ゴ Pr5 M" pitchFamily="34" charset="-128"/>
              </a:rPr>
              <a:t>films_category</a:t>
            </a:r>
            <a:r>
              <a:rPr kumimoji="0" lang="en-US" altLang="ja-JP" sz="3200" dirty="0" smtClean="0">
                <a:latin typeface="A-OTF 新ゴ Pr5 M" pitchFamily="34" charset="-128"/>
                <a:ea typeface="A-OTF 新ゴ Pr5 M" pitchFamily="34" charset="-128"/>
              </a:rPr>
              <a:t> b</a:t>
            </a:r>
          </a:p>
          <a:p>
            <a:pPr>
              <a:defRPr/>
            </a:pPr>
            <a:r>
              <a:rPr kumimoji="0" lang="en-US" altLang="ja-JP" sz="3200" dirty="0" smtClean="0">
                <a:latin typeface="A-OTF 新ゴ Pr5 M" pitchFamily="34" charset="-128"/>
                <a:ea typeface="A-OTF 新ゴ Pr5 M" pitchFamily="34" charset="-128"/>
              </a:rPr>
              <a:t>    on </a:t>
            </a:r>
            <a:r>
              <a:rPr kumimoji="0" lang="en-US" altLang="ja-JP" sz="3200" dirty="0" err="1" smtClean="0">
                <a:latin typeface="A-OTF 新ゴ Pr5 M" pitchFamily="34" charset="-128"/>
                <a:ea typeface="A-OTF 新ゴ Pr5 M" pitchFamily="34" charset="-128"/>
              </a:rPr>
              <a:t>a.category_id</a:t>
            </a:r>
            <a:r>
              <a:rPr kumimoji="0" lang="en-US" altLang="ja-JP" sz="3200" dirty="0" smtClean="0">
                <a:latin typeface="A-OTF 新ゴ Pr5 M" pitchFamily="34" charset="-128"/>
                <a:ea typeface="A-OTF 新ゴ Pr5 M" pitchFamily="34" charset="-128"/>
              </a:rPr>
              <a:t> = b.id; </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7"/>
          <p:cNvSpPr>
            <a:spLocks noChangeArrowheads="1"/>
          </p:cNvSpPr>
          <p:nvPr/>
        </p:nvSpPr>
        <p:spPr bwMode="auto">
          <a:xfrm>
            <a:off x="468313" y="692150"/>
            <a:ext cx="8640191" cy="3970318"/>
          </a:xfrm>
          <a:prstGeom prst="rect">
            <a:avLst/>
          </a:prstGeom>
          <a:noFill/>
          <a:ln w="9525">
            <a:noFill/>
            <a:miter lim="800000"/>
            <a:headEnd/>
            <a:tailEnd/>
          </a:ln>
        </p:spPr>
        <p:txBody>
          <a:bodyPr wrap="square">
            <a:spAutoFit/>
          </a:bodyPr>
          <a:lstStyle/>
          <a:p>
            <a:pPr>
              <a:lnSpc>
                <a:spcPct val="150000"/>
              </a:lnSpc>
              <a:defRPr/>
            </a:pPr>
            <a:r>
              <a:rPr kumimoji="0" lang="en-US" altLang="ja-JP" sz="3600" dirty="0" smtClean="0">
                <a:latin typeface="A-OTF 新ゴ Pr5 M" pitchFamily="34" charset="-128"/>
                <a:ea typeface="A-OTF 新ゴ Pr5 M" pitchFamily="34" charset="-128"/>
              </a:rPr>
              <a:t>select </a:t>
            </a:r>
            <a:r>
              <a:rPr kumimoji="0" lang="ja-JP" altLang="en-US" sz="3600" dirty="0" smtClean="0">
                <a:latin typeface="A-OTF 新ゴ Pr5 M" pitchFamily="34" charset="-128"/>
                <a:ea typeface="A-OTF 新ゴ Pr5 M" pitchFamily="34" charset="-128"/>
              </a:rPr>
              <a:t>からの </a:t>
            </a:r>
            <a:r>
              <a:rPr kumimoji="0" lang="en-US" altLang="ja-JP" sz="3600" dirty="0" smtClean="0">
                <a:latin typeface="A-OTF 新ゴ Pr5 M" pitchFamily="34" charset="-128"/>
                <a:ea typeface="A-OTF 新ゴ Pr5 M" pitchFamily="34" charset="-128"/>
              </a:rPr>
              <a:t>insert</a:t>
            </a:r>
            <a:endParaRPr kumimoji="0" lang="en-US" altLang="ja-JP" sz="2400" dirty="0" smtClean="0">
              <a:latin typeface="A-OTF 新ゴ Pr5 M" pitchFamily="34" charset="-128"/>
              <a:ea typeface="A-OTF 新ゴ Pr5 M" pitchFamily="34" charset="-128"/>
            </a:endParaRPr>
          </a:p>
          <a:p>
            <a:pPr>
              <a:lnSpc>
                <a:spcPct val="150000"/>
              </a:lnSpc>
              <a:defRPr/>
            </a:pPr>
            <a:r>
              <a:rPr kumimoji="0" lang="en-US" altLang="ja-JP" sz="1600" dirty="0" smtClean="0">
                <a:latin typeface="A-OTF 新ゴ Pr5 M" pitchFamily="34" charset="-128"/>
                <a:ea typeface="A-OTF 新ゴ Pr5 M" pitchFamily="34" charset="-128"/>
              </a:rPr>
              <a:t>insert into films</a:t>
            </a:r>
          </a:p>
          <a:p>
            <a:pPr>
              <a:lnSpc>
                <a:spcPct val="150000"/>
              </a:lnSpc>
              <a:defRPr/>
            </a:pPr>
            <a:r>
              <a:rPr kumimoji="0" lang="en-US" altLang="ja-JP" sz="1600" dirty="0" smtClean="0">
                <a:latin typeface="A-OTF 新ゴ Pr5 M" pitchFamily="34" charset="-128"/>
                <a:ea typeface="A-OTF 新ゴ Pr5 M" pitchFamily="34" charset="-128"/>
              </a:rPr>
              <a:t>  select </a:t>
            </a:r>
            <a:r>
              <a:rPr kumimoji="0" lang="en-US" altLang="ja-JP" sz="1600" dirty="0" err="1" smtClean="0">
                <a:latin typeface="A-OTF 新ゴ Pr5 M" pitchFamily="34" charset="-128"/>
                <a:ea typeface="A-OTF 新ゴ Pr5 M" pitchFamily="34" charset="-128"/>
              </a:rPr>
              <a:t>b.category</a:t>
            </a:r>
            <a:r>
              <a:rPr kumimoji="0" lang="en-US" altLang="ja-JP" sz="1600" dirty="0" smtClean="0">
                <a:latin typeface="A-OTF 新ゴ Pr5 M" pitchFamily="34" charset="-128"/>
                <a:ea typeface="A-OTF 新ゴ Pr5 M" pitchFamily="34" charset="-128"/>
              </a:rPr>
              <a:t>, </a:t>
            </a:r>
            <a:r>
              <a:rPr kumimoji="0" lang="en-US" altLang="ja-JP" sz="1600" dirty="0" err="1" smtClean="0">
                <a:latin typeface="A-OTF 新ゴ Pr5 M" pitchFamily="34" charset="-128"/>
                <a:ea typeface="A-OTF 新ゴ Pr5 M" pitchFamily="34" charset="-128"/>
              </a:rPr>
              <a:t>a.title</a:t>
            </a:r>
            <a:endParaRPr kumimoji="0" lang="en-US" altLang="ja-JP" sz="1600" dirty="0" smtClean="0">
              <a:latin typeface="A-OTF 新ゴ Pr5 M" pitchFamily="34" charset="-128"/>
              <a:ea typeface="A-OTF 新ゴ Pr5 M" pitchFamily="34" charset="-128"/>
            </a:endParaRPr>
          </a:p>
          <a:p>
            <a:pPr>
              <a:lnSpc>
                <a:spcPct val="150000"/>
              </a:lnSpc>
              <a:defRPr/>
            </a:pPr>
            <a:r>
              <a:rPr kumimoji="0" lang="en-US" altLang="ja-JP" sz="1600" dirty="0" smtClean="0">
                <a:latin typeface="A-OTF 新ゴ Pr5 M" pitchFamily="34" charset="-128"/>
                <a:ea typeface="A-OTF 新ゴ Pr5 M" pitchFamily="34" charset="-128"/>
              </a:rPr>
              <a:t>    from </a:t>
            </a:r>
            <a:r>
              <a:rPr kumimoji="0" lang="en-US" altLang="ja-JP" sz="1600" dirty="0" err="1" smtClean="0">
                <a:latin typeface="A-OTF 新ゴ Pr5 M" pitchFamily="34" charset="-128"/>
                <a:ea typeface="A-OTF 新ゴ Pr5 M" pitchFamily="34" charset="-128"/>
              </a:rPr>
              <a:t>films_title</a:t>
            </a:r>
            <a:r>
              <a:rPr kumimoji="0" lang="en-US" altLang="ja-JP" sz="1600" dirty="0" smtClean="0">
                <a:latin typeface="A-OTF 新ゴ Pr5 M" pitchFamily="34" charset="-128"/>
                <a:ea typeface="A-OTF 新ゴ Pr5 M" pitchFamily="34" charset="-128"/>
              </a:rPr>
              <a:t> a left join </a:t>
            </a:r>
            <a:r>
              <a:rPr kumimoji="0" lang="en-US" altLang="ja-JP" sz="1600" dirty="0" err="1" smtClean="0">
                <a:latin typeface="A-OTF 新ゴ Pr5 M" pitchFamily="34" charset="-128"/>
                <a:ea typeface="A-OTF 新ゴ Pr5 M" pitchFamily="34" charset="-128"/>
              </a:rPr>
              <a:t>films_category</a:t>
            </a:r>
            <a:r>
              <a:rPr kumimoji="0" lang="en-US" altLang="ja-JP" sz="1600" dirty="0" smtClean="0">
                <a:latin typeface="A-OTF 新ゴ Pr5 M" pitchFamily="34" charset="-128"/>
                <a:ea typeface="A-OTF 新ゴ Pr5 M" pitchFamily="34" charset="-128"/>
              </a:rPr>
              <a:t> b</a:t>
            </a:r>
          </a:p>
          <a:p>
            <a:pPr>
              <a:lnSpc>
                <a:spcPct val="150000"/>
              </a:lnSpc>
              <a:defRPr/>
            </a:pPr>
            <a:r>
              <a:rPr kumimoji="0" lang="en-US" altLang="ja-JP" sz="1600" dirty="0" smtClean="0">
                <a:latin typeface="A-OTF 新ゴ Pr5 M" pitchFamily="34" charset="-128"/>
                <a:ea typeface="A-OTF 新ゴ Pr5 M" pitchFamily="34" charset="-128"/>
              </a:rPr>
              <a:t>    on </a:t>
            </a:r>
            <a:r>
              <a:rPr kumimoji="0" lang="en-US" altLang="ja-JP" sz="1600" dirty="0" err="1" smtClean="0">
                <a:latin typeface="A-OTF 新ゴ Pr5 M" pitchFamily="34" charset="-128"/>
                <a:ea typeface="A-OTF 新ゴ Pr5 M" pitchFamily="34" charset="-128"/>
              </a:rPr>
              <a:t>a.category_id</a:t>
            </a:r>
            <a:r>
              <a:rPr kumimoji="0" lang="en-US" altLang="ja-JP" sz="1600" dirty="0" smtClean="0">
                <a:latin typeface="A-OTF 新ゴ Pr5 M" pitchFamily="34" charset="-128"/>
                <a:ea typeface="A-OTF 新ゴ Pr5 M" pitchFamily="34" charset="-128"/>
              </a:rPr>
              <a:t> = b.id;</a:t>
            </a:r>
          </a:p>
          <a:p>
            <a:pPr>
              <a:lnSpc>
                <a:spcPct val="150000"/>
              </a:lnSpc>
              <a:defRPr/>
            </a:pPr>
            <a:r>
              <a:rPr kumimoji="0" lang="en-US" altLang="ja-JP" sz="3600" dirty="0" smtClean="0">
                <a:latin typeface="A-OTF 新ゴ Pr5 M" pitchFamily="34" charset="-128"/>
                <a:ea typeface="A-OTF 新ゴ Pr5 M" pitchFamily="34" charset="-128"/>
              </a:rPr>
              <a:t>sub query(</a:t>
            </a:r>
            <a:r>
              <a:rPr kumimoji="0" lang="ja-JP" altLang="en-US" sz="3600" dirty="0" smtClean="0">
                <a:latin typeface="A-OTF 新ゴ Pr5 M" pitchFamily="34" charset="-128"/>
                <a:ea typeface="A-OTF 新ゴ Pr5 M" pitchFamily="34" charset="-128"/>
              </a:rPr>
              <a:t>副問い合わせ</a:t>
            </a:r>
            <a:r>
              <a:rPr kumimoji="0" lang="en-US" altLang="ja-JP" sz="3600" dirty="0" smtClean="0">
                <a:latin typeface="A-OTF 新ゴ Pr5 M" pitchFamily="34" charset="-128"/>
                <a:ea typeface="A-OTF 新ゴ Pr5 M" pitchFamily="34" charset="-128"/>
              </a:rPr>
              <a:t>)</a:t>
            </a:r>
          </a:p>
          <a:p>
            <a:pPr>
              <a:lnSpc>
                <a:spcPct val="150000"/>
              </a:lnSpc>
              <a:defRPr/>
            </a:pPr>
            <a:r>
              <a:rPr kumimoji="0" lang="en-US" altLang="ja-JP" sz="1600" dirty="0" smtClean="0">
                <a:latin typeface="A-OTF 新ゴ Pr5 M" pitchFamily="34" charset="-128"/>
                <a:ea typeface="A-OTF 新ゴ Pr5 M" pitchFamily="34" charset="-128"/>
              </a:rPr>
              <a:t>SELECT category FROM </a:t>
            </a:r>
            <a:r>
              <a:rPr kumimoji="0" lang="en-US" altLang="ja-JP" sz="1600" dirty="0" err="1" smtClean="0">
                <a:latin typeface="A-OTF 新ゴ Pr5 M" pitchFamily="34" charset="-128"/>
                <a:ea typeface="A-OTF 新ゴ Pr5 M" pitchFamily="34" charset="-128"/>
              </a:rPr>
              <a:t>films_category</a:t>
            </a:r>
            <a:endParaRPr kumimoji="0" lang="en-US" altLang="ja-JP" sz="1600" dirty="0" smtClean="0">
              <a:latin typeface="A-OTF 新ゴ Pr5 M" pitchFamily="34" charset="-128"/>
              <a:ea typeface="A-OTF 新ゴ Pr5 M" pitchFamily="34" charset="-128"/>
            </a:endParaRPr>
          </a:p>
          <a:p>
            <a:pPr>
              <a:lnSpc>
                <a:spcPct val="150000"/>
              </a:lnSpc>
              <a:defRPr/>
            </a:pPr>
            <a:r>
              <a:rPr kumimoji="0" lang="en-US" altLang="ja-JP" sz="1600" dirty="0" smtClean="0">
                <a:latin typeface="A-OTF 新ゴ Pr5 M" pitchFamily="34" charset="-128"/>
                <a:ea typeface="A-OTF 新ゴ Pr5 M" pitchFamily="34" charset="-128"/>
              </a:rPr>
              <a:t>  WHERE id in (SELECT </a:t>
            </a:r>
            <a:r>
              <a:rPr kumimoji="0" lang="en-US" altLang="ja-JP" sz="1600" dirty="0" err="1" smtClean="0">
                <a:latin typeface="A-OTF 新ゴ Pr5 M" pitchFamily="34" charset="-128"/>
                <a:ea typeface="A-OTF 新ゴ Pr5 M" pitchFamily="34" charset="-128"/>
              </a:rPr>
              <a:t>category_id</a:t>
            </a:r>
            <a:r>
              <a:rPr kumimoji="0" lang="en-US" altLang="ja-JP" sz="1600" dirty="0" smtClean="0">
                <a:latin typeface="A-OTF 新ゴ Pr5 M" pitchFamily="34" charset="-128"/>
                <a:ea typeface="A-OTF 新ゴ Pr5 M" pitchFamily="34" charset="-128"/>
              </a:rPr>
              <a:t> FROM </a:t>
            </a:r>
            <a:r>
              <a:rPr kumimoji="0" lang="en-US" altLang="ja-JP" sz="1600" dirty="0" err="1" smtClean="0">
                <a:latin typeface="A-OTF 新ゴ Pr5 M" pitchFamily="34" charset="-128"/>
                <a:ea typeface="A-OTF 新ゴ Pr5 M" pitchFamily="34" charset="-128"/>
              </a:rPr>
              <a:t>films_title</a:t>
            </a:r>
            <a:r>
              <a:rPr kumimoji="0" lang="en-US" altLang="ja-JP" sz="1600" dirty="0" smtClean="0">
                <a:latin typeface="A-OTF 新ゴ Pr5 M" pitchFamily="34" charset="-128"/>
                <a:ea typeface="A-OTF 新ゴ Pr5 M" pitchFamily="34" charset="-128"/>
              </a:rPr>
              <a:t>);</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7"/>
          <p:cNvSpPr>
            <a:spLocks noChangeArrowheads="1"/>
          </p:cNvSpPr>
          <p:nvPr/>
        </p:nvSpPr>
        <p:spPr bwMode="auto">
          <a:xfrm>
            <a:off x="468313" y="692150"/>
            <a:ext cx="8136135" cy="4154984"/>
          </a:xfrm>
          <a:prstGeom prst="rect">
            <a:avLst/>
          </a:prstGeom>
          <a:noFill/>
          <a:ln w="9525">
            <a:noFill/>
            <a:miter lim="800000"/>
            <a:headEnd/>
            <a:tailEnd/>
          </a:ln>
        </p:spPr>
        <p:txBody>
          <a:bodyPr wrap="square">
            <a:spAutoFit/>
          </a:bodyPr>
          <a:lstStyle/>
          <a:p>
            <a:pPr>
              <a:lnSpc>
                <a:spcPct val="150000"/>
              </a:lnSpc>
              <a:defRPr/>
            </a:pPr>
            <a:r>
              <a:rPr kumimoji="0" lang="ja-JP" altLang="en-US" sz="3200" dirty="0" smtClean="0">
                <a:latin typeface="A-OTF 新ゴ Pr5 M" pitchFamily="34" charset="-128"/>
                <a:ea typeface="A-OTF 新ゴ Pr5 M" pitchFamily="34" charset="-128"/>
              </a:rPr>
              <a:t>クライアントソフトでラクラク操作</a:t>
            </a:r>
            <a:endParaRPr kumimoji="0" lang="en-US" altLang="ja-JP" sz="3200" dirty="0" smtClean="0">
              <a:latin typeface="A-OTF 新ゴ Pr5 M" pitchFamily="34" charset="-128"/>
              <a:ea typeface="A-OTF 新ゴ Pr5 M" pitchFamily="34" charset="-128"/>
            </a:endParaRPr>
          </a:p>
          <a:p>
            <a:pPr>
              <a:lnSpc>
                <a:spcPct val="150000"/>
              </a:lnSpc>
              <a:defRPr/>
            </a:pPr>
            <a:r>
              <a:rPr kumimoji="0" lang="en-US" altLang="ja-JP" sz="3600" dirty="0" err="1" smtClean="0">
                <a:latin typeface="A-OTF 新ゴ Pr5 M" pitchFamily="34" charset="-128"/>
                <a:ea typeface="A-OTF 新ゴ Pr5 M" pitchFamily="34" charset="-128"/>
              </a:rPr>
              <a:t>Navicat</a:t>
            </a:r>
            <a:endParaRPr kumimoji="0" lang="en-US" altLang="ja-JP" sz="3600" dirty="0" smtClean="0">
              <a:latin typeface="A-OTF 新ゴ Pr5 M" pitchFamily="34" charset="-128"/>
              <a:ea typeface="A-OTF 新ゴ Pr5 M" pitchFamily="34" charset="-128"/>
            </a:endParaRPr>
          </a:p>
          <a:p>
            <a:pPr>
              <a:lnSpc>
                <a:spcPct val="150000"/>
              </a:lnSpc>
              <a:defRPr/>
            </a:pPr>
            <a:r>
              <a:rPr kumimoji="0" lang="en-US" altLang="ja-JP" sz="3600" dirty="0" err="1" smtClean="0">
                <a:latin typeface="A-OTF 新ゴ Pr5 M" pitchFamily="34" charset="-128"/>
                <a:ea typeface="A-OTF 新ゴ Pr5 M" pitchFamily="34" charset="-128"/>
              </a:rPr>
              <a:t>mysqladmin</a:t>
            </a:r>
            <a:endParaRPr kumimoji="0" lang="en-US" altLang="ja-JP" sz="3600" dirty="0" smtClean="0">
              <a:latin typeface="A-OTF 新ゴ Pr5 M" pitchFamily="34" charset="-128"/>
              <a:ea typeface="A-OTF 新ゴ Pr5 M" pitchFamily="34" charset="-128"/>
            </a:endParaRPr>
          </a:p>
          <a:p>
            <a:pPr>
              <a:lnSpc>
                <a:spcPct val="150000"/>
              </a:lnSpc>
              <a:defRPr/>
            </a:pPr>
            <a:r>
              <a:rPr kumimoji="0" lang="en-US" altLang="ja-JP" sz="3600" dirty="0" smtClean="0">
                <a:latin typeface="A-OTF 新ゴ Pr5 M" pitchFamily="34" charset="-128"/>
                <a:ea typeface="A-OTF 新ゴ Pr5 M" pitchFamily="34" charset="-128"/>
              </a:rPr>
              <a:t>MySQL Workbench</a:t>
            </a:r>
          </a:p>
          <a:p>
            <a:pPr>
              <a:lnSpc>
                <a:spcPct val="150000"/>
              </a:lnSpc>
              <a:defRPr/>
            </a:pPr>
            <a:r>
              <a:rPr kumimoji="0" lang="en-US" altLang="ja-JP" sz="3600" dirty="0" err="1" smtClean="0">
                <a:latin typeface="A-OTF 新ゴ Pr5 M" pitchFamily="34" charset="-128"/>
                <a:ea typeface="A-OTF 新ゴ Pr5 M" pitchFamily="34" charset="-128"/>
              </a:rPr>
              <a:t>HeidiSQL</a:t>
            </a:r>
            <a:endParaRPr kumimoji="0" lang="en-US" altLang="ja-JP" sz="3600" dirty="0" smtClean="0">
              <a:latin typeface="A-OTF 新ゴ Pr5 M" pitchFamily="34" charset="-128"/>
              <a:ea typeface="A-OTF 新ゴ Pr5 M" pitchFamily="34" charset="-128"/>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1115616" y="2420888"/>
            <a:ext cx="6912768" cy="1079500"/>
          </a:xfrm>
          <a:prstGeom prst="rect">
            <a:avLst/>
          </a:prstGeom>
          <a:solidFill>
            <a:schemeClr val="bg1">
              <a:alpha val="83000"/>
            </a:schemeClr>
          </a:solidFill>
          <a:ln>
            <a:noFill/>
          </a:ln>
        </p:spPr>
        <p:style>
          <a:lnRef idx="2">
            <a:schemeClr val="accent1"/>
          </a:lnRef>
          <a:fillRef idx="1">
            <a:schemeClr val="lt1"/>
          </a:fillRef>
          <a:effectRef idx="0">
            <a:schemeClr val="accent1"/>
          </a:effectRef>
          <a:fontRef idx="minor">
            <a:schemeClr val="dk1"/>
          </a:fontRef>
        </p:style>
        <p:txBody>
          <a:bodyPr anchor="ctr"/>
          <a:lstStyle/>
          <a:p>
            <a:pPr algn="ctr">
              <a:defRPr/>
            </a:pPr>
            <a:r>
              <a:rPr kumimoji="0" lang="en-US" altLang="ja-JP" sz="3200" dirty="0" smtClean="0">
                <a:latin typeface="A-OTF 新ゴ Pr5 M" pitchFamily="34" charset="-128"/>
                <a:ea typeface="A-OTF 新ゴ Pr5 M" pitchFamily="34" charset="-128"/>
              </a:rPr>
              <a:t>3</a:t>
            </a:r>
            <a:r>
              <a:rPr kumimoji="0" lang="ja-JP" altLang="en-US" sz="3200" dirty="0" smtClean="0">
                <a:latin typeface="A-OTF 新ゴ Pr5 M" pitchFamily="34" charset="-128"/>
                <a:ea typeface="A-OTF 新ゴ Pr5 M" pitchFamily="34" charset="-128"/>
              </a:rPr>
              <a:t>時間目：</a:t>
            </a:r>
            <a:r>
              <a:rPr kumimoji="0" lang="en-US" altLang="ja-JP" sz="3200" dirty="0" smtClean="0">
                <a:latin typeface="A-OTF 新ゴ Pr5 M" pitchFamily="34" charset="-128"/>
                <a:ea typeface="A-OTF 新ゴ Pr5 M" pitchFamily="34" charset="-128"/>
              </a:rPr>
              <a:t>GMO</a:t>
            </a:r>
            <a:r>
              <a:rPr kumimoji="0" lang="ja-JP" altLang="en-US" sz="3200" dirty="0" smtClean="0">
                <a:latin typeface="A-OTF 新ゴ Pr5 M" pitchFamily="34" charset="-128"/>
                <a:ea typeface="A-OTF 新ゴ Pr5 M" pitchFamily="34" charset="-128"/>
              </a:rPr>
              <a:t>グループ会社一覧データベースを作成しよう</a:t>
            </a:r>
            <a:endParaRPr lang="en-US" altLang="ja-JP" sz="3200" dirty="0">
              <a:latin typeface="A-OTF 新ゴ Pro DB" pitchFamily="34" charset="-128"/>
              <a:ea typeface="A-OTF 新ゴ Pro DB" pitchFamily="34" charset="-128"/>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7"/>
          <p:cNvSpPr>
            <a:spLocks noChangeArrowheads="1"/>
          </p:cNvSpPr>
          <p:nvPr/>
        </p:nvSpPr>
        <p:spPr bwMode="auto">
          <a:xfrm>
            <a:off x="0" y="692150"/>
            <a:ext cx="9143999" cy="6017032"/>
          </a:xfrm>
          <a:prstGeom prst="rect">
            <a:avLst/>
          </a:prstGeom>
          <a:noFill/>
          <a:ln w="9525">
            <a:noFill/>
            <a:miter lim="800000"/>
            <a:headEnd/>
            <a:tailEnd/>
          </a:ln>
        </p:spPr>
        <p:txBody>
          <a:bodyPr wrap="square">
            <a:spAutoFit/>
          </a:bodyPr>
          <a:lstStyle/>
          <a:p>
            <a:pPr>
              <a:lnSpc>
                <a:spcPct val="150000"/>
              </a:lnSpc>
              <a:defRPr/>
            </a:pPr>
            <a:r>
              <a:rPr kumimoji="0" lang="ja-JP" altLang="en-US" sz="3600" dirty="0" smtClean="0">
                <a:latin typeface="A-OTF 新ゴ Pr5 M" pitchFamily="34" charset="-128"/>
                <a:ea typeface="A-OTF 新ゴ Pr5 M" pitchFamily="34" charset="-128"/>
              </a:rPr>
              <a:t>データベースを作ろう</a:t>
            </a:r>
            <a:endParaRPr kumimoji="0" lang="en-US" altLang="ja-JP" sz="3600" dirty="0" smtClean="0">
              <a:latin typeface="A-OTF 新ゴ Pr5 M" pitchFamily="34" charset="-128"/>
              <a:ea typeface="A-OTF 新ゴ Pr5 M" pitchFamily="34" charset="-128"/>
            </a:endParaRPr>
          </a:p>
          <a:p>
            <a:pPr>
              <a:lnSpc>
                <a:spcPct val="150000"/>
              </a:lnSpc>
              <a:defRPr/>
            </a:pPr>
            <a:r>
              <a:rPr kumimoji="0" lang="en-US" altLang="ja-JP" dirty="0" smtClean="0">
                <a:latin typeface="A-OTF 新ゴ Pr5 M" pitchFamily="34" charset="-128"/>
                <a:ea typeface="A-OTF 新ゴ Pr5 M" pitchFamily="34" charset="-128"/>
              </a:rPr>
              <a:t>GMO</a:t>
            </a:r>
            <a:r>
              <a:rPr kumimoji="0" lang="ja-JP" altLang="en-US" dirty="0" smtClean="0">
                <a:latin typeface="A-OTF 新ゴ Pr5 M" pitchFamily="34" charset="-128"/>
                <a:ea typeface="A-OTF 新ゴ Pr5 M" pitchFamily="34" charset="-128"/>
              </a:rPr>
              <a:t>サイトの企業情報ページにある「主要グループ会社一覧」を参考にすること。</a:t>
            </a:r>
            <a:endParaRPr kumimoji="0" lang="en-US" altLang="ja-JP" dirty="0" smtClean="0">
              <a:latin typeface="A-OTF 新ゴ Pr5 M" pitchFamily="34" charset="-128"/>
              <a:ea typeface="A-OTF 新ゴ Pr5 M" pitchFamily="34" charset="-128"/>
            </a:endParaRPr>
          </a:p>
          <a:p>
            <a:pPr>
              <a:lnSpc>
                <a:spcPct val="150000"/>
              </a:lnSpc>
              <a:defRPr/>
            </a:pPr>
            <a:r>
              <a:rPr kumimoji="0" lang="en-US" altLang="ja-JP" dirty="0" smtClean="0">
                <a:latin typeface="A-OTF 新ゴ Pr5 M" pitchFamily="34" charset="-128"/>
                <a:ea typeface="A-OTF 新ゴ Pr5 M" pitchFamily="34" charset="-128"/>
                <a:hlinkClick r:id="rId2"/>
              </a:rPr>
              <a:t>http://www.gmo.jp/company-profile/groupinfo/</a:t>
            </a:r>
            <a:endParaRPr kumimoji="0" lang="en-US" altLang="ja-JP" dirty="0" smtClean="0">
              <a:latin typeface="A-OTF 新ゴ Pr5 M" pitchFamily="34" charset="-128"/>
              <a:ea typeface="A-OTF 新ゴ Pr5 M" pitchFamily="34" charset="-128"/>
            </a:endParaRPr>
          </a:p>
          <a:p>
            <a:pPr>
              <a:lnSpc>
                <a:spcPct val="150000"/>
              </a:lnSpc>
              <a:buFont typeface="Arial" pitchFamily="34" charset="0"/>
              <a:buChar char="•"/>
              <a:defRPr/>
            </a:pPr>
            <a:r>
              <a:rPr kumimoji="0" lang="ja-JP" altLang="en-US" sz="2000" dirty="0" smtClean="0">
                <a:latin typeface="A-OTF 新ゴ Pr5 M" pitchFamily="34" charset="-128"/>
                <a:ea typeface="A-OTF 新ゴ Pr5 M" pitchFamily="34" charset="-128"/>
              </a:rPr>
              <a:t>最低</a:t>
            </a:r>
            <a:r>
              <a:rPr kumimoji="0" lang="en-US" altLang="ja-JP" sz="2000" dirty="0" smtClean="0">
                <a:latin typeface="A-OTF 新ゴ Pr5 M" pitchFamily="34" charset="-128"/>
                <a:ea typeface="A-OTF 新ゴ Pr5 M" pitchFamily="34" charset="-128"/>
              </a:rPr>
              <a:t>6</a:t>
            </a:r>
            <a:r>
              <a:rPr kumimoji="0" lang="ja-JP" altLang="en-US" sz="2000" dirty="0" smtClean="0">
                <a:latin typeface="A-OTF 新ゴ Pr5 M" pitchFamily="34" charset="-128"/>
                <a:ea typeface="A-OTF 新ゴ Pr5 M" pitchFamily="34" charset="-128"/>
              </a:rPr>
              <a:t>件のデータは入れよう</a:t>
            </a:r>
          </a:p>
          <a:p>
            <a:pPr>
              <a:lnSpc>
                <a:spcPct val="150000"/>
              </a:lnSpc>
              <a:buFont typeface="Arial" pitchFamily="34" charset="0"/>
              <a:buChar char="•"/>
              <a:defRPr/>
            </a:pPr>
            <a:r>
              <a:rPr kumimoji="0" lang="ja-JP" altLang="en-US" sz="2000" dirty="0" smtClean="0">
                <a:latin typeface="A-OTF 新ゴ Pr5 M" pitchFamily="34" charset="-128"/>
                <a:ea typeface="A-OTF 新ゴ Pr5 M" pitchFamily="34" charset="-128"/>
              </a:rPr>
              <a:t>データベース名は「</a:t>
            </a:r>
            <a:r>
              <a:rPr kumimoji="0" lang="en-US" altLang="ja-JP" sz="2000" dirty="0" err="1" smtClean="0">
                <a:latin typeface="A-OTF 新ゴ Pr5 M" pitchFamily="34" charset="-128"/>
                <a:ea typeface="A-OTF 新ゴ Pr5 M" pitchFamily="34" charset="-128"/>
              </a:rPr>
              <a:t>gmodb</a:t>
            </a:r>
            <a:r>
              <a:rPr kumimoji="0" lang="ja-JP" altLang="en-US" sz="2000" dirty="0" smtClean="0">
                <a:latin typeface="A-OTF 新ゴ Pr5 M" pitchFamily="34" charset="-128"/>
                <a:ea typeface="A-OTF 新ゴ Pr5 M" pitchFamily="34" charset="-128"/>
              </a:rPr>
              <a:t>」テーブル名は「</a:t>
            </a:r>
            <a:r>
              <a:rPr kumimoji="0" lang="en-US" altLang="ja-JP" sz="2000" dirty="0" err="1" smtClean="0">
                <a:latin typeface="A-OTF 新ゴ Pr5 M" pitchFamily="34" charset="-128"/>
                <a:ea typeface="A-OTF 新ゴ Pr5 M" pitchFamily="34" charset="-128"/>
              </a:rPr>
              <a:t>gmo</a:t>
            </a:r>
            <a:r>
              <a:rPr kumimoji="0" lang="ja-JP" altLang="en-US" sz="2000" dirty="0" smtClean="0">
                <a:latin typeface="A-OTF 新ゴ Pr5 M" pitchFamily="34" charset="-128"/>
                <a:ea typeface="A-OTF 新ゴ Pr5 M" pitchFamily="34" charset="-128"/>
              </a:rPr>
              <a:t>」</a:t>
            </a:r>
          </a:p>
          <a:p>
            <a:pPr>
              <a:lnSpc>
                <a:spcPct val="150000"/>
              </a:lnSpc>
              <a:buFont typeface="Arial" pitchFamily="34" charset="0"/>
              <a:buChar char="•"/>
              <a:defRPr/>
            </a:pPr>
            <a:r>
              <a:rPr kumimoji="0" lang="ja-JP" altLang="en-US" sz="2000" dirty="0" smtClean="0">
                <a:latin typeface="A-OTF 新ゴ Pr5 M" pitchFamily="34" charset="-128"/>
                <a:ea typeface="A-OTF 新ゴ Pr5 M" pitchFamily="34" charset="-128"/>
              </a:rPr>
              <a:t>フィールドには会社名、資本金、設立年月日、</a:t>
            </a:r>
            <a:r>
              <a:rPr kumimoji="0" lang="en-US" altLang="ja-JP" sz="2000" dirty="0" smtClean="0">
                <a:latin typeface="A-OTF 新ゴ Pr5 M" pitchFamily="34" charset="-128"/>
                <a:ea typeface="A-OTF 新ゴ Pr5 M" pitchFamily="34" charset="-128"/>
              </a:rPr>
              <a:t>URL</a:t>
            </a:r>
            <a:r>
              <a:rPr kumimoji="0" lang="ja-JP" altLang="en-US" sz="2000" dirty="0" smtClean="0">
                <a:latin typeface="A-OTF 新ゴ Pr5 M" pitchFamily="34" charset="-128"/>
                <a:ea typeface="A-OTF 新ゴ Pr5 M" pitchFamily="34" charset="-128"/>
              </a:rPr>
              <a:t>を設定</a:t>
            </a:r>
          </a:p>
          <a:p>
            <a:pPr>
              <a:lnSpc>
                <a:spcPct val="150000"/>
              </a:lnSpc>
              <a:buFont typeface="Arial" pitchFamily="34" charset="0"/>
              <a:buChar char="•"/>
              <a:defRPr/>
            </a:pPr>
            <a:r>
              <a:rPr kumimoji="0" lang="ja-JP" altLang="en-US" sz="2000" dirty="0" smtClean="0">
                <a:latin typeface="A-OTF 新ゴ Pr5 M" pitchFamily="34" charset="-128"/>
                <a:ea typeface="A-OTF 新ゴ Pr5 M" pitchFamily="34" charset="-128"/>
              </a:rPr>
              <a:t>資本金は数値として、設立年月は日付として正しく扱えるようにする</a:t>
            </a:r>
          </a:p>
          <a:p>
            <a:pPr>
              <a:lnSpc>
                <a:spcPct val="150000"/>
              </a:lnSpc>
              <a:buFont typeface="Arial" pitchFamily="34" charset="0"/>
              <a:buChar char="•"/>
              <a:defRPr/>
            </a:pPr>
            <a:r>
              <a:rPr kumimoji="0" lang="ja-JP" altLang="en-US" sz="2000" dirty="0" smtClean="0">
                <a:latin typeface="A-OTF 新ゴ Pr5 M" pitchFamily="34" charset="-128"/>
                <a:ea typeface="A-OTF 新ゴ Pr5 M" pitchFamily="34" charset="-128"/>
              </a:rPr>
              <a:t>サイトの</a:t>
            </a:r>
            <a:r>
              <a:rPr kumimoji="0" lang="en-US" altLang="ja-JP" sz="2000" dirty="0" smtClean="0">
                <a:latin typeface="A-OTF 新ゴ Pr5 M" pitchFamily="34" charset="-128"/>
                <a:ea typeface="A-OTF 新ゴ Pr5 M" pitchFamily="34" charset="-128"/>
              </a:rPr>
              <a:t>URL</a:t>
            </a:r>
            <a:r>
              <a:rPr kumimoji="0" lang="ja-JP" altLang="en-US" sz="2000" dirty="0" smtClean="0">
                <a:latin typeface="A-OTF 新ゴ Pr5 M" pitchFamily="34" charset="-128"/>
                <a:ea typeface="A-OTF 新ゴ Pr5 M" pitchFamily="34" charset="-128"/>
              </a:rPr>
              <a:t>は</a:t>
            </a:r>
            <a:r>
              <a:rPr kumimoji="0" lang="en-US" altLang="ja-JP" sz="2000" dirty="0" smtClean="0">
                <a:latin typeface="A-OTF 新ゴ Pr5 M" pitchFamily="34" charset="-128"/>
                <a:ea typeface="A-OTF 新ゴ Pr5 M" pitchFamily="34" charset="-128"/>
              </a:rPr>
              <a:t>text</a:t>
            </a:r>
            <a:r>
              <a:rPr kumimoji="0" lang="ja-JP" altLang="en-US" sz="2000" dirty="0" smtClean="0">
                <a:latin typeface="A-OTF 新ゴ Pr5 M" pitchFamily="34" charset="-128"/>
                <a:ea typeface="A-OTF 新ゴ Pr5 M" pitchFamily="34" charset="-128"/>
              </a:rPr>
              <a:t>型を使う</a:t>
            </a:r>
            <a:endParaRPr kumimoji="0" lang="en-US" altLang="ja-JP" sz="2000" dirty="0" smtClean="0">
              <a:latin typeface="A-OTF 新ゴ Pr5 M" pitchFamily="34" charset="-128"/>
              <a:ea typeface="A-OTF 新ゴ Pr5 M" pitchFamily="34" charset="-128"/>
            </a:endParaRPr>
          </a:p>
          <a:p>
            <a:pPr>
              <a:lnSpc>
                <a:spcPct val="150000"/>
              </a:lnSpc>
              <a:defRPr/>
            </a:pPr>
            <a:r>
              <a:rPr kumimoji="0" lang="ja-JP" altLang="en-US" sz="2000" dirty="0" smtClean="0">
                <a:latin typeface="A-OTF 新ゴ Pr5 M" pitchFamily="34" charset="-128"/>
                <a:ea typeface="A-OTF 新ゴ Pr5 M" pitchFamily="34" charset="-128"/>
              </a:rPr>
              <a:t>サンプル</a:t>
            </a:r>
          </a:p>
          <a:p>
            <a:pPr>
              <a:defRPr/>
            </a:pPr>
            <a:r>
              <a:rPr kumimoji="0" lang="en-US" altLang="ja-JP" sz="1400" dirty="0" smtClean="0">
                <a:latin typeface="ＭＳ ゴシック" pitchFamily="49" charset="-128"/>
                <a:ea typeface="ＭＳ ゴシック" pitchFamily="49" charset="-128"/>
              </a:rPr>
              <a:t>+--------------------------------------+------------+------------+-------------------------+</a:t>
            </a:r>
          </a:p>
          <a:p>
            <a:pPr>
              <a:defRPr/>
            </a:pPr>
            <a:r>
              <a:rPr kumimoji="0" lang="en-US" altLang="ja-JP" sz="1400" dirty="0" smtClean="0">
                <a:latin typeface="ＭＳ ゴシック" pitchFamily="49" charset="-128"/>
                <a:ea typeface="ＭＳ ゴシック" pitchFamily="49" charset="-128"/>
              </a:rPr>
              <a:t>| name                                 | </a:t>
            </a:r>
            <a:r>
              <a:rPr kumimoji="0" lang="en-US" altLang="ja-JP" sz="1400" dirty="0" err="1" smtClean="0">
                <a:latin typeface="ＭＳ ゴシック" pitchFamily="49" charset="-128"/>
                <a:ea typeface="ＭＳ ゴシック" pitchFamily="49" charset="-128"/>
              </a:rPr>
              <a:t>shihonkin</a:t>
            </a:r>
            <a:r>
              <a:rPr kumimoji="0" lang="en-US" altLang="ja-JP" sz="1400" dirty="0" smtClean="0">
                <a:latin typeface="ＭＳ ゴシック" pitchFamily="49" charset="-128"/>
                <a:ea typeface="ＭＳ ゴシック" pitchFamily="49" charset="-128"/>
              </a:rPr>
              <a:t>  | make       | </a:t>
            </a:r>
            <a:r>
              <a:rPr kumimoji="0" lang="en-US" altLang="ja-JP" sz="1400" dirty="0" err="1" smtClean="0">
                <a:latin typeface="ＭＳ ゴシック" pitchFamily="49" charset="-128"/>
                <a:ea typeface="ＭＳ ゴシック" pitchFamily="49" charset="-128"/>
              </a:rPr>
              <a:t>url</a:t>
            </a:r>
            <a:r>
              <a:rPr kumimoji="0" lang="en-US" altLang="ja-JP" sz="1400" dirty="0" smtClean="0">
                <a:latin typeface="ＭＳ ゴシック" pitchFamily="49" charset="-128"/>
                <a:ea typeface="ＭＳ ゴシック" pitchFamily="49" charset="-128"/>
              </a:rPr>
              <a:t>                     |</a:t>
            </a:r>
          </a:p>
          <a:p>
            <a:pPr>
              <a:defRPr/>
            </a:pPr>
            <a:r>
              <a:rPr kumimoji="0" lang="en-US" altLang="ja-JP" sz="1400" dirty="0" smtClean="0">
                <a:latin typeface="ＭＳ ゴシック" pitchFamily="49" charset="-128"/>
                <a:ea typeface="ＭＳ ゴシック" pitchFamily="49" charset="-128"/>
              </a:rPr>
              <a:t>+--------------------------------------+------------+------------+-------------------------+</a:t>
            </a:r>
          </a:p>
          <a:p>
            <a:pPr>
              <a:defRPr/>
            </a:pPr>
            <a:r>
              <a:rPr kumimoji="0" lang="en-US" altLang="ja-JP" sz="1400" dirty="0" smtClean="0">
                <a:latin typeface="ＭＳ ゴシック" pitchFamily="49" charset="-128"/>
                <a:ea typeface="ＭＳ ゴシック" pitchFamily="49" charset="-128"/>
              </a:rPr>
              <a:t>| GMO</a:t>
            </a:r>
            <a:r>
              <a:rPr kumimoji="0" lang="ja-JP" altLang="en-US" sz="1400" dirty="0" smtClean="0">
                <a:latin typeface="ＭＳ ゴシック" pitchFamily="49" charset="-128"/>
                <a:ea typeface="ＭＳ ゴシック" pitchFamily="49" charset="-128"/>
              </a:rPr>
              <a:t>アドパートナーズ                  </a:t>
            </a:r>
            <a:r>
              <a:rPr kumimoji="0" lang="en-US" altLang="ja-JP" sz="1400" dirty="0" smtClean="0">
                <a:latin typeface="ＭＳ ゴシック" pitchFamily="49" charset="-128"/>
                <a:ea typeface="ＭＳ ゴシック" pitchFamily="49" charset="-128"/>
              </a:rPr>
              <a:t>| 1301568500 | 1999-09-08 | http://www.gmo-ap.jp/   |</a:t>
            </a:r>
          </a:p>
          <a:p>
            <a:pPr>
              <a:defRPr/>
            </a:pPr>
            <a:r>
              <a:rPr kumimoji="0" lang="en-US" altLang="ja-JP" sz="1400" dirty="0" smtClean="0">
                <a:latin typeface="ＭＳ ゴシック" pitchFamily="49" charset="-128"/>
                <a:ea typeface="ＭＳ ゴシック" pitchFamily="49" charset="-128"/>
              </a:rPr>
              <a:t>+--------------------------------------+------------+------------+-------------------------+</a:t>
            </a:r>
          </a:p>
          <a:p>
            <a:pPr>
              <a:lnSpc>
                <a:spcPct val="150000"/>
              </a:lnSpc>
              <a:buFont typeface="Arial" pitchFamily="34" charset="0"/>
              <a:buChar char="•"/>
              <a:defRPr/>
            </a:pPr>
            <a:endParaRPr kumimoji="0" lang="en-US" altLang="ja-JP" dirty="0" smtClean="0">
              <a:latin typeface="A-OTF 新ゴ Pr5 M" pitchFamily="34" charset="-128"/>
              <a:ea typeface="A-OTF 新ゴ Pr5 M" pitchFamily="34" charset="-128"/>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7"/>
          <p:cNvSpPr>
            <a:spLocks noChangeArrowheads="1"/>
          </p:cNvSpPr>
          <p:nvPr/>
        </p:nvSpPr>
        <p:spPr bwMode="auto">
          <a:xfrm>
            <a:off x="468313" y="692150"/>
            <a:ext cx="8136135" cy="5909310"/>
          </a:xfrm>
          <a:prstGeom prst="rect">
            <a:avLst/>
          </a:prstGeom>
          <a:noFill/>
          <a:ln w="9525">
            <a:noFill/>
            <a:miter lim="800000"/>
            <a:headEnd/>
            <a:tailEnd/>
          </a:ln>
        </p:spPr>
        <p:txBody>
          <a:bodyPr wrap="square">
            <a:spAutoFit/>
          </a:bodyPr>
          <a:lstStyle/>
          <a:p>
            <a:pPr>
              <a:lnSpc>
                <a:spcPct val="150000"/>
              </a:lnSpc>
              <a:defRPr/>
            </a:pPr>
            <a:r>
              <a:rPr kumimoji="0" lang="ja-JP" altLang="en-US" sz="3600" dirty="0" smtClean="0">
                <a:latin typeface="A-OTF 新ゴ Pr5 M" pitchFamily="34" charset="-128"/>
                <a:ea typeface="A-OTF 新ゴ Pr5 M" pitchFamily="34" charset="-128"/>
              </a:rPr>
              <a:t>テキスト形式からのインポート</a:t>
            </a:r>
          </a:p>
          <a:p>
            <a:pPr>
              <a:lnSpc>
                <a:spcPct val="150000"/>
              </a:lnSpc>
              <a:buFont typeface="Arial" pitchFamily="34" charset="0"/>
              <a:buChar char="•"/>
              <a:defRPr/>
            </a:pPr>
            <a:r>
              <a:rPr kumimoji="0" lang="en-US" altLang="ja-JP" dirty="0" smtClean="0">
                <a:latin typeface="A-OTF 新ゴ Pr5 M" pitchFamily="34" charset="-128"/>
                <a:ea typeface="A-OTF 新ゴ Pr5 M" pitchFamily="34" charset="-128"/>
              </a:rPr>
              <a:t>CSV</a:t>
            </a:r>
            <a:r>
              <a:rPr kumimoji="0" lang="ja-JP" altLang="en-US" dirty="0" err="1" smtClean="0">
                <a:latin typeface="A-OTF 新ゴ Pr5 M" pitchFamily="34" charset="-128"/>
                <a:ea typeface="A-OTF 新ゴ Pr5 M" pitchFamily="34" charset="-128"/>
              </a:rPr>
              <a:t>、</a:t>
            </a:r>
            <a:r>
              <a:rPr kumimoji="0" lang="en-US" altLang="ja-JP" dirty="0" smtClean="0">
                <a:latin typeface="A-OTF 新ゴ Pr5 M" pitchFamily="34" charset="-128"/>
                <a:ea typeface="A-OTF 新ゴ Pr5 M" pitchFamily="34" charset="-128"/>
              </a:rPr>
              <a:t>TSV</a:t>
            </a:r>
            <a:r>
              <a:rPr kumimoji="0" lang="ja-JP" altLang="en-US" dirty="0" smtClean="0">
                <a:latin typeface="A-OTF 新ゴ Pr5 M" pitchFamily="34" charset="-128"/>
                <a:ea typeface="A-OTF 新ゴ Pr5 M" pitchFamily="34" charset="-128"/>
              </a:rPr>
              <a:t>形式のファイルから直接インポートが可能</a:t>
            </a:r>
            <a:endParaRPr kumimoji="0" lang="en-US" altLang="ja-JP" dirty="0" smtClean="0">
              <a:latin typeface="A-OTF 新ゴ Pr5 M" pitchFamily="34" charset="-128"/>
              <a:ea typeface="A-OTF 新ゴ Pr5 M" pitchFamily="34" charset="-128"/>
            </a:endParaRPr>
          </a:p>
          <a:p>
            <a:pPr lvl="1">
              <a:lnSpc>
                <a:spcPct val="150000"/>
              </a:lnSpc>
              <a:buFont typeface="Arial" pitchFamily="34" charset="0"/>
              <a:buChar char="•"/>
              <a:defRPr/>
            </a:pPr>
            <a:r>
              <a:rPr kumimoji="0" lang="ja-JP" altLang="en-US" dirty="0" smtClean="0">
                <a:latin typeface="A-OTF 新ゴ Pr5 M" pitchFamily="34" charset="-128"/>
                <a:ea typeface="A-OTF 新ゴ Pr5 M" pitchFamily="34" charset="-128"/>
              </a:rPr>
              <a:t>事前にテーブルを構築しておく必要がある</a:t>
            </a:r>
            <a:endParaRPr kumimoji="0" lang="en-US" altLang="ja-JP" dirty="0" smtClean="0">
              <a:latin typeface="A-OTF 新ゴ Pr5 M" pitchFamily="34" charset="-128"/>
              <a:ea typeface="A-OTF 新ゴ Pr5 M" pitchFamily="34" charset="-128"/>
            </a:endParaRPr>
          </a:p>
          <a:p>
            <a:pPr lvl="1">
              <a:lnSpc>
                <a:spcPct val="150000"/>
              </a:lnSpc>
              <a:defRPr/>
            </a:pPr>
            <a:r>
              <a:rPr kumimoji="0" lang="en-US" altLang="ja-JP" sz="2400" dirty="0" smtClean="0">
                <a:latin typeface="A-OTF 新ゴ Pr5 M" pitchFamily="34" charset="-128"/>
                <a:ea typeface="A-OTF 新ゴ Pr5 M" pitchFamily="34" charset="-128"/>
              </a:rPr>
              <a:t>CREATE TABLE </a:t>
            </a:r>
            <a:r>
              <a:rPr kumimoji="0" lang="en-US" altLang="ja-JP" sz="2400" dirty="0" err="1" smtClean="0">
                <a:latin typeface="A-OTF 新ゴ Pr5 M" pitchFamily="34" charset="-128"/>
                <a:ea typeface="A-OTF 新ゴ Pr5 M" pitchFamily="34" charset="-128"/>
              </a:rPr>
              <a:t>gmo</a:t>
            </a:r>
            <a:r>
              <a:rPr kumimoji="0" lang="en-US" altLang="ja-JP" sz="2400" dirty="0" smtClean="0">
                <a:latin typeface="A-OTF 新ゴ Pr5 M" pitchFamily="34" charset="-128"/>
                <a:ea typeface="A-OTF 新ゴ Pr5 M" pitchFamily="34" charset="-128"/>
              </a:rPr>
              <a:t> (</a:t>
            </a:r>
          </a:p>
          <a:p>
            <a:pPr lvl="1">
              <a:lnSpc>
                <a:spcPct val="150000"/>
              </a:lnSpc>
              <a:defRPr/>
            </a:pPr>
            <a:r>
              <a:rPr kumimoji="0" lang="ja-JP" altLang="en-US" sz="2400" dirty="0" smtClean="0">
                <a:latin typeface="A-OTF 新ゴ Pr5 M" pitchFamily="34" charset="-128"/>
                <a:ea typeface="A-OTF 新ゴ Pr5 M" pitchFamily="34" charset="-128"/>
              </a:rPr>
              <a:t>　　</a:t>
            </a:r>
            <a:r>
              <a:rPr kumimoji="0" lang="en-US" altLang="ja-JP" sz="2400" dirty="0" smtClean="0">
                <a:latin typeface="A-OTF 新ゴ Pr5 M" pitchFamily="34" charset="-128"/>
                <a:ea typeface="A-OTF 新ゴ Pr5 M" pitchFamily="34" charset="-128"/>
              </a:rPr>
              <a:t>name </a:t>
            </a:r>
            <a:r>
              <a:rPr kumimoji="0" lang="en-US" altLang="ja-JP" sz="2400" dirty="0" err="1" smtClean="0">
                <a:latin typeface="A-OTF 新ゴ Pr5 M" pitchFamily="34" charset="-128"/>
                <a:ea typeface="A-OTF 新ゴ Pr5 M" pitchFamily="34" charset="-128"/>
              </a:rPr>
              <a:t>varchar</a:t>
            </a:r>
            <a:r>
              <a:rPr kumimoji="0" lang="en-US" altLang="ja-JP" sz="2400" dirty="0" smtClean="0">
                <a:latin typeface="A-OTF 新ゴ Pr5 M" pitchFamily="34" charset="-128"/>
                <a:ea typeface="A-OTF 新ゴ Pr5 M" pitchFamily="34" charset="-128"/>
              </a:rPr>
              <a:t>(30), </a:t>
            </a:r>
          </a:p>
          <a:p>
            <a:pPr lvl="1">
              <a:lnSpc>
                <a:spcPct val="150000"/>
              </a:lnSpc>
              <a:defRPr/>
            </a:pPr>
            <a:r>
              <a:rPr kumimoji="0" lang="en-US" altLang="ja-JP" sz="2400" dirty="0" smtClean="0">
                <a:latin typeface="A-OTF 新ゴ Pr5 M" pitchFamily="34" charset="-128"/>
                <a:ea typeface="A-OTF 新ゴ Pr5 M" pitchFamily="34" charset="-128"/>
              </a:rPr>
              <a:t>	</a:t>
            </a:r>
            <a:r>
              <a:rPr kumimoji="0" lang="en-US" altLang="ja-JP" sz="2400" dirty="0" err="1" smtClean="0">
                <a:latin typeface="A-OTF 新ゴ Pr5 M" pitchFamily="34" charset="-128"/>
                <a:ea typeface="A-OTF 新ゴ Pr5 M" pitchFamily="34" charset="-128"/>
              </a:rPr>
              <a:t>shihonkin</a:t>
            </a:r>
            <a:r>
              <a:rPr kumimoji="0" lang="en-US" altLang="ja-JP" sz="2400" dirty="0" smtClean="0">
                <a:latin typeface="A-OTF 新ゴ Pr5 M" pitchFamily="34" charset="-128"/>
                <a:ea typeface="A-OTF 新ゴ Pr5 M" pitchFamily="34" charset="-128"/>
              </a:rPr>
              <a:t> </a:t>
            </a:r>
            <a:r>
              <a:rPr kumimoji="0" lang="en-US" altLang="ja-JP" sz="2400" dirty="0" err="1" smtClean="0">
                <a:latin typeface="A-OTF 新ゴ Pr5 M" pitchFamily="34" charset="-128"/>
                <a:ea typeface="A-OTF 新ゴ Pr5 M" pitchFamily="34" charset="-128"/>
              </a:rPr>
              <a:t>bigint</a:t>
            </a:r>
            <a:r>
              <a:rPr kumimoji="0" lang="en-US" altLang="ja-JP" sz="2400" dirty="0" smtClean="0">
                <a:latin typeface="A-OTF 新ゴ Pr5 M" pitchFamily="34" charset="-128"/>
                <a:ea typeface="A-OTF 新ゴ Pr5 M" pitchFamily="34" charset="-128"/>
              </a:rPr>
              <a:t>(20),</a:t>
            </a:r>
          </a:p>
          <a:p>
            <a:pPr lvl="1">
              <a:lnSpc>
                <a:spcPct val="150000"/>
              </a:lnSpc>
              <a:defRPr/>
            </a:pPr>
            <a:r>
              <a:rPr kumimoji="0" lang="en-US" altLang="ja-JP" sz="2400" dirty="0" smtClean="0">
                <a:latin typeface="A-OTF 新ゴ Pr5 M" pitchFamily="34" charset="-128"/>
                <a:ea typeface="A-OTF 新ゴ Pr5 M" pitchFamily="34" charset="-128"/>
              </a:rPr>
              <a:t>	 make date,</a:t>
            </a:r>
          </a:p>
          <a:p>
            <a:pPr lvl="1">
              <a:lnSpc>
                <a:spcPct val="150000"/>
              </a:lnSpc>
              <a:defRPr/>
            </a:pPr>
            <a:r>
              <a:rPr kumimoji="0" lang="en-US" altLang="ja-JP" sz="2400" dirty="0" smtClean="0">
                <a:latin typeface="A-OTF 新ゴ Pr5 M" pitchFamily="34" charset="-128"/>
                <a:ea typeface="A-OTF 新ゴ Pr5 M" pitchFamily="34" charset="-128"/>
              </a:rPr>
              <a:t>	 </a:t>
            </a:r>
            <a:r>
              <a:rPr kumimoji="0" lang="en-US" altLang="ja-JP" sz="2400" dirty="0" err="1" smtClean="0">
                <a:latin typeface="A-OTF 新ゴ Pr5 M" pitchFamily="34" charset="-128"/>
                <a:ea typeface="A-OTF 新ゴ Pr5 M" pitchFamily="34" charset="-128"/>
              </a:rPr>
              <a:t>url</a:t>
            </a:r>
            <a:r>
              <a:rPr kumimoji="0" lang="en-US" altLang="ja-JP" sz="2400" dirty="0" smtClean="0">
                <a:latin typeface="A-OTF 新ゴ Pr5 M" pitchFamily="34" charset="-128"/>
                <a:ea typeface="A-OTF 新ゴ Pr5 M" pitchFamily="34" charset="-128"/>
              </a:rPr>
              <a:t> text</a:t>
            </a:r>
          </a:p>
          <a:p>
            <a:pPr lvl="1">
              <a:lnSpc>
                <a:spcPct val="150000"/>
              </a:lnSpc>
              <a:defRPr/>
            </a:pPr>
            <a:r>
              <a:rPr kumimoji="0" lang="en-US" altLang="ja-JP" sz="2400" dirty="0" smtClean="0">
                <a:latin typeface="A-OTF 新ゴ Pr5 M" pitchFamily="34" charset="-128"/>
                <a:ea typeface="A-OTF 新ゴ Pr5 M" pitchFamily="34" charset="-128"/>
              </a:rPr>
              <a:t>) ENGINE=</a:t>
            </a:r>
            <a:r>
              <a:rPr kumimoji="0" lang="en-US" altLang="ja-JP" sz="2400" dirty="0" err="1" smtClean="0">
                <a:latin typeface="A-OTF 新ゴ Pr5 M" pitchFamily="34" charset="-128"/>
                <a:ea typeface="A-OTF 新ゴ Pr5 M" pitchFamily="34" charset="-128"/>
              </a:rPr>
              <a:t>InnoDB</a:t>
            </a:r>
            <a:r>
              <a:rPr kumimoji="0" lang="en-US" altLang="ja-JP" sz="2400" dirty="0" smtClean="0">
                <a:latin typeface="A-OTF 新ゴ Pr5 M" pitchFamily="34" charset="-128"/>
                <a:ea typeface="A-OTF 新ゴ Pr5 M" pitchFamily="34" charset="-128"/>
              </a:rPr>
              <a:t>;</a:t>
            </a:r>
            <a:endParaRPr kumimoji="0" lang="en-US" altLang="ja-JP" sz="2800" dirty="0" smtClean="0">
              <a:latin typeface="A-OTF 新ゴ Pr5 M" pitchFamily="34" charset="-128"/>
              <a:ea typeface="A-OTF 新ゴ Pr5 M" pitchFamily="34" charset="-128"/>
            </a:endParaRPr>
          </a:p>
          <a:p>
            <a:pPr lvl="1">
              <a:lnSpc>
                <a:spcPct val="150000"/>
              </a:lnSpc>
              <a:buFont typeface="Arial" pitchFamily="34" charset="0"/>
              <a:buChar char="•"/>
              <a:defRPr/>
            </a:pPr>
            <a:r>
              <a:rPr kumimoji="0" lang="en-US" altLang="ja-JP" dirty="0" err="1" smtClean="0">
                <a:latin typeface="A-OTF 新ゴ Pr5 M" pitchFamily="34" charset="-128"/>
                <a:ea typeface="A-OTF 新ゴ Pr5 M" pitchFamily="34" charset="-128"/>
              </a:rPr>
              <a:t>wget</a:t>
            </a:r>
            <a:r>
              <a:rPr kumimoji="0" lang="en-US" altLang="ja-JP" dirty="0" smtClean="0">
                <a:latin typeface="A-OTF 新ゴ Pr5 M" pitchFamily="34" charset="-128"/>
                <a:ea typeface="A-OTF 新ゴ Pr5 M" pitchFamily="34" charset="-128"/>
              </a:rPr>
              <a:t> http</a:t>
            </a:r>
            <a:r>
              <a:rPr kumimoji="0" lang="en-US" altLang="ja-JP" dirty="0">
                <a:latin typeface="A-OTF 新ゴ Pr5 M" pitchFamily="34" charset="-128"/>
                <a:ea typeface="A-OTF 新ゴ Pr5 M" pitchFamily="34" charset="-128"/>
              </a:rPr>
              <a:t>://163.44.164.151/gmo.txt</a:t>
            </a:r>
            <a:endParaRPr kumimoji="0" lang="en-US" altLang="ja-JP" dirty="0" smtClean="0">
              <a:latin typeface="A-OTF 新ゴ Pr5 M" pitchFamily="34" charset="-128"/>
              <a:ea typeface="A-OTF 新ゴ Pr5 M" pitchFamily="34" charset="-128"/>
            </a:endParaRPr>
          </a:p>
          <a:p>
            <a:pPr marL="0" lvl="1">
              <a:lnSpc>
                <a:spcPct val="150000"/>
              </a:lnSpc>
              <a:defRPr/>
            </a:pPr>
            <a:r>
              <a:rPr kumimoji="0" lang="en-US" altLang="ja-JP" dirty="0" smtClean="0">
                <a:latin typeface="A-OTF 新ゴ Pr5 M" pitchFamily="34" charset="-128"/>
                <a:ea typeface="A-OTF 新ゴ Pr5 M" pitchFamily="34" charset="-128"/>
              </a:rPr>
              <a:t>load data </a:t>
            </a:r>
            <a:r>
              <a:rPr kumimoji="0" lang="en-US" altLang="ja-JP" dirty="0" err="1" smtClean="0">
                <a:latin typeface="A-OTF 新ゴ Pr5 M" pitchFamily="34" charset="-128"/>
                <a:ea typeface="A-OTF 新ゴ Pr5 M" pitchFamily="34" charset="-128"/>
              </a:rPr>
              <a:t>infile</a:t>
            </a:r>
            <a:r>
              <a:rPr kumimoji="0" lang="en-US" altLang="ja-JP" dirty="0" smtClean="0">
                <a:latin typeface="A-OTF 新ゴ Pr5 M" pitchFamily="34" charset="-128"/>
                <a:ea typeface="A-OTF 新ゴ Pr5 M" pitchFamily="34" charset="-128"/>
              </a:rPr>
              <a:t> '/</a:t>
            </a:r>
            <a:r>
              <a:rPr kumimoji="0" lang="en-US" altLang="ja-JP" dirty="0" err="1" smtClean="0">
                <a:latin typeface="A-OTF 新ゴ Pr5 M" pitchFamily="34" charset="-128"/>
                <a:ea typeface="A-OTF 新ゴ Pr5 M" pitchFamily="34" charset="-128"/>
              </a:rPr>
              <a:t>tmp</a:t>
            </a:r>
            <a:r>
              <a:rPr kumimoji="0" lang="en-US" altLang="ja-JP" dirty="0" smtClean="0">
                <a:latin typeface="A-OTF 新ゴ Pr5 M" pitchFamily="34" charset="-128"/>
                <a:ea typeface="A-OTF 新ゴ Pr5 M" pitchFamily="34" charset="-128"/>
              </a:rPr>
              <a:t>/gmo.txt' into table </a:t>
            </a:r>
            <a:r>
              <a:rPr kumimoji="0" lang="en-US" altLang="ja-JP" dirty="0" err="1" smtClean="0">
                <a:latin typeface="A-OTF 新ゴ Pr5 M" pitchFamily="34" charset="-128"/>
                <a:ea typeface="A-OTF 新ゴ Pr5 M" pitchFamily="34" charset="-128"/>
              </a:rPr>
              <a:t>gmo</a:t>
            </a:r>
            <a:r>
              <a:rPr kumimoji="0" lang="en-US" altLang="ja-JP" dirty="0" smtClean="0">
                <a:latin typeface="A-OTF 新ゴ Pr5 M" pitchFamily="34" charset="-128"/>
                <a:ea typeface="A-OTF 新ゴ Pr5 M" pitchFamily="34" charset="-128"/>
              </a:rPr>
              <a:t> fields terminated by '\t';</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7"/>
          <p:cNvSpPr>
            <a:spLocks noChangeArrowheads="1"/>
          </p:cNvSpPr>
          <p:nvPr/>
        </p:nvSpPr>
        <p:spPr bwMode="auto">
          <a:xfrm>
            <a:off x="468313" y="692150"/>
            <a:ext cx="8136135" cy="5724644"/>
          </a:xfrm>
          <a:prstGeom prst="rect">
            <a:avLst/>
          </a:prstGeom>
          <a:noFill/>
          <a:ln w="9525">
            <a:noFill/>
            <a:miter lim="800000"/>
            <a:headEnd/>
            <a:tailEnd/>
          </a:ln>
        </p:spPr>
        <p:txBody>
          <a:bodyPr wrap="square">
            <a:spAutoFit/>
          </a:bodyPr>
          <a:lstStyle/>
          <a:p>
            <a:pPr>
              <a:lnSpc>
                <a:spcPct val="150000"/>
              </a:lnSpc>
              <a:defRPr/>
            </a:pPr>
            <a:r>
              <a:rPr kumimoji="0" lang="ja-JP" altLang="en-US" sz="3600" dirty="0" smtClean="0">
                <a:latin typeface="A-OTF 新ゴ Pr5 M" pitchFamily="34" charset="-128"/>
                <a:ea typeface="A-OTF 新ゴ Pr5 M" pitchFamily="34" charset="-128"/>
              </a:rPr>
              <a:t>テキスト形式からのインポート</a:t>
            </a:r>
          </a:p>
          <a:p>
            <a:pPr>
              <a:lnSpc>
                <a:spcPct val="150000"/>
              </a:lnSpc>
              <a:buFont typeface="Arial" pitchFamily="34" charset="0"/>
              <a:buChar char="•"/>
              <a:defRPr/>
            </a:pPr>
            <a:r>
              <a:rPr kumimoji="0" lang="en-US" altLang="ja-JP" dirty="0" smtClean="0">
                <a:latin typeface="A-OTF 新ゴ Pr5 M" pitchFamily="34" charset="-128"/>
                <a:ea typeface="A-OTF 新ゴ Pr5 M" pitchFamily="34" charset="-128"/>
              </a:rPr>
              <a:t>CSV</a:t>
            </a:r>
            <a:r>
              <a:rPr kumimoji="0" lang="ja-JP" altLang="en-US" dirty="0" err="1" smtClean="0">
                <a:latin typeface="A-OTF 新ゴ Pr5 M" pitchFamily="34" charset="-128"/>
                <a:ea typeface="A-OTF 新ゴ Pr5 M" pitchFamily="34" charset="-128"/>
              </a:rPr>
              <a:t>、</a:t>
            </a:r>
            <a:r>
              <a:rPr kumimoji="0" lang="en-US" altLang="ja-JP" dirty="0" smtClean="0">
                <a:latin typeface="A-OTF 新ゴ Pr5 M" pitchFamily="34" charset="-128"/>
                <a:ea typeface="A-OTF 新ゴ Pr5 M" pitchFamily="34" charset="-128"/>
              </a:rPr>
              <a:t>TSV</a:t>
            </a:r>
            <a:r>
              <a:rPr kumimoji="0" lang="ja-JP" altLang="en-US" dirty="0" smtClean="0">
                <a:latin typeface="A-OTF 新ゴ Pr5 M" pitchFamily="34" charset="-128"/>
                <a:ea typeface="A-OTF 新ゴ Pr5 M" pitchFamily="34" charset="-128"/>
              </a:rPr>
              <a:t>形式のファイルから直接インポートが可能</a:t>
            </a:r>
            <a:endParaRPr kumimoji="0" lang="en-US" altLang="ja-JP" dirty="0" smtClean="0">
              <a:latin typeface="A-OTF 新ゴ Pr5 M" pitchFamily="34" charset="-128"/>
              <a:ea typeface="A-OTF 新ゴ Pr5 M" pitchFamily="34" charset="-128"/>
            </a:endParaRPr>
          </a:p>
          <a:p>
            <a:pPr lvl="1">
              <a:lnSpc>
                <a:spcPct val="150000"/>
              </a:lnSpc>
              <a:buFont typeface="Arial" pitchFamily="34" charset="0"/>
              <a:buChar char="•"/>
              <a:defRPr/>
            </a:pPr>
            <a:r>
              <a:rPr kumimoji="0" lang="ja-JP" altLang="en-US" dirty="0" smtClean="0">
                <a:latin typeface="A-OTF 新ゴ Pr5 M" pitchFamily="34" charset="-128"/>
                <a:ea typeface="A-OTF 新ゴ Pr5 M" pitchFamily="34" charset="-128"/>
              </a:rPr>
              <a:t>事前にテーブルを構築しておく必要がある</a:t>
            </a:r>
            <a:endParaRPr kumimoji="0" lang="en-US" altLang="ja-JP" dirty="0" smtClean="0">
              <a:latin typeface="A-OTF 新ゴ Pr5 M" pitchFamily="34" charset="-128"/>
              <a:ea typeface="A-OTF 新ゴ Pr5 M" pitchFamily="34" charset="-128"/>
            </a:endParaRPr>
          </a:p>
          <a:p>
            <a:pPr lvl="1">
              <a:lnSpc>
                <a:spcPct val="150000"/>
              </a:lnSpc>
              <a:defRPr/>
            </a:pPr>
            <a:r>
              <a:rPr kumimoji="0" lang="en-US" altLang="ja-JP" dirty="0" smtClean="0">
                <a:latin typeface="A-OTF 新ゴ Pr5 M" pitchFamily="34" charset="-128"/>
                <a:ea typeface="A-OTF 新ゴ Pr5 M" pitchFamily="34" charset="-128"/>
              </a:rPr>
              <a:t>CREATE TABLE </a:t>
            </a:r>
            <a:r>
              <a:rPr kumimoji="0" lang="en-US" altLang="ja-JP" dirty="0" err="1" smtClean="0">
                <a:latin typeface="A-OTF 新ゴ Pr5 M" pitchFamily="34" charset="-128"/>
                <a:ea typeface="A-OTF 新ゴ Pr5 M" pitchFamily="34" charset="-128"/>
              </a:rPr>
              <a:t>gmo</a:t>
            </a:r>
            <a:r>
              <a:rPr kumimoji="0" lang="en-US" altLang="ja-JP" dirty="0" smtClean="0">
                <a:latin typeface="A-OTF 新ゴ Pr5 M" pitchFamily="34" charset="-128"/>
                <a:ea typeface="A-OTF 新ゴ Pr5 M" pitchFamily="34" charset="-128"/>
              </a:rPr>
              <a:t> (</a:t>
            </a:r>
          </a:p>
          <a:p>
            <a:pPr lvl="1">
              <a:lnSpc>
                <a:spcPct val="150000"/>
              </a:lnSpc>
              <a:defRPr/>
            </a:pPr>
            <a:r>
              <a:rPr kumimoji="0" lang="ja-JP" altLang="en-US" dirty="0" smtClean="0">
                <a:latin typeface="A-OTF 新ゴ Pr5 M" pitchFamily="34" charset="-128"/>
                <a:ea typeface="A-OTF 新ゴ Pr5 M" pitchFamily="34" charset="-128"/>
              </a:rPr>
              <a:t>　　</a:t>
            </a:r>
            <a:r>
              <a:rPr kumimoji="0" lang="en-US" altLang="ja-JP" dirty="0" smtClean="0">
                <a:latin typeface="A-OTF 新ゴ Pr5 M" pitchFamily="34" charset="-128"/>
                <a:ea typeface="A-OTF 新ゴ Pr5 M" pitchFamily="34" charset="-128"/>
              </a:rPr>
              <a:t>name </a:t>
            </a:r>
            <a:r>
              <a:rPr kumimoji="0" lang="en-US" altLang="ja-JP" dirty="0" err="1" smtClean="0">
                <a:latin typeface="A-OTF 新ゴ Pr5 M" pitchFamily="34" charset="-128"/>
                <a:ea typeface="A-OTF 新ゴ Pr5 M" pitchFamily="34" charset="-128"/>
              </a:rPr>
              <a:t>varchar</a:t>
            </a:r>
            <a:r>
              <a:rPr kumimoji="0" lang="en-US" altLang="ja-JP" dirty="0" smtClean="0">
                <a:latin typeface="A-OTF 新ゴ Pr5 M" pitchFamily="34" charset="-128"/>
                <a:ea typeface="A-OTF 新ゴ Pr5 M" pitchFamily="34" charset="-128"/>
              </a:rPr>
              <a:t>(30),  </a:t>
            </a:r>
            <a:r>
              <a:rPr kumimoji="0" lang="en-US" altLang="ja-JP" dirty="0" err="1" smtClean="0">
                <a:latin typeface="A-OTF 新ゴ Pr5 M" pitchFamily="34" charset="-128"/>
                <a:ea typeface="A-OTF 新ゴ Pr5 M" pitchFamily="34" charset="-128"/>
              </a:rPr>
              <a:t>shihonkin</a:t>
            </a:r>
            <a:r>
              <a:rPr kumimoji="0" lang="en-US" altLang="ja-JP" dirty="0" smtClean="0">
                <a:latin typeface="A-OTF 新ゴ Pr5 M" pitchFamily="34" charset="-128"/>
                <a:ea typeface="A-OTF 新ゴ Pr5 M" pitchFamily="34" charset="-128"/>
              </a:rPr>
              <a:t> </a:t>
            </a:r>
            <a:r>
              <a:rPr kumimoji="0" lang="en-US" altLang="ja-JP" dirty="0" err="1" smtClean="0">
                <a:latin typeface="A-OTF 新ゴ Pr5 M" pitchFamily="34" charset="-128"/>
                <a:ea typeface="A-OTF 新ゴ Pr5 M" pitchFamily="34" charset="-128"/>
              </a:rPr>
              <a:t>bigint</a:t>
            </a:r>
            <a:r>
              <a:rPr kumimoji="0" lang="en-US" altLang="ja-JP" dirty="0" smtClean="0">
                <a:latin typeface="A-OTF 新ゴ Pr5 M" pitchFamily="34" charset="-128"/>
                <a:ea typeface="A-OTF 新ゴ Pr5 M" pitchFamily="34" charset="-128"/>
              </a:rPr>
              <a:t>(20),  make date,  </a:t>
            </a:r>
            <a:r>
              <a:rPr kumimoji="0" lang="en-US" altLang="ja-JP" dirty="0" err="1" smtClean="0">
                <a:latin typeface="A-OTF 新ゴ Pr5 M" pitchFamily="34" charset="-128"/>
                <a:ea typeface="A-OTF 新ゴ Pr5 M" pitchFamily="34" charset="-128"/>
              </a:rPr>
              <a:t>url</a:t>
            </a:r>
            <a:r>
              <a:rPr kumimoji="0" lang="en-US" altLang="ja-JP" dirty="0" smtClean="0">
                <a:latin typeface="A-OTF 新ゴ Pr5 M" pitchFamily="34" charset="-128"/>
                <a:ea typeface="A-OTF 新ゴ Pr5 M" pitchFamily="34" charset="-128"/>
              </a:rPr>
              <a:t> text</a:t>
            </a:r>
          </a:p>
          <a:p>
            <a:pPr lvl="1">
              <a:lnSpc>
                <a:spcPct val="150000"/>
              </a:lnSpc>
              <a:defRPr/>
            </a:pPr>
            <a:r>
              <a:rPr kumimoji="0" lang="en-US" altLang="ja-JP" dirty="0" smtClean="0">
                <a:latin typeface="A-OTF 新ゴ Pr5 M" pitchFamily="34" charset="-128"/>
                <a:ea typeface="A-OTF 新ゴ Pr5 M" pitchFamily="34" charset="-128"/>
              </a:rPr>
              <a:t>) ENGINE=</a:t>
            </a:r>
            <a:r>
              <a:rPr kumimoji="0" lang="en-US" altLang="ja-JP" dirty="0" err="1" smtClean="0">
                <a:latin typeface="A-OTF 新ゴ Pr5 M" pitchFamily="34" charset="-128"/>
                <a:ea typeface="A-OTF 新ゴ Pr5 M" pitchFamily="34" charset="-128"/>
              </a:rPr>
              <a:t>InnoDB</a:t>
            </a:r>
            <a:r>
              <a:rPr kumimoji="0" lang="en-US" altLang="ja-JP" dirty="0" smtClean="0">
                <a:latin typeface="A-OTF 新ゴ Pr5 M" pitchFamily="34" charset="-128"/>
                <a:ea typeface="A-OTF 新ゴ Pr5 M" pitchFamily="34" charset="-128"/>
              </a:rPr>
              <a:t>;</a:t>
            </a:r>
            <a:endParaRPr kumimoji="0" lang="en-US" altLang="ja-JP" sz="2800" dirty="0" smtClean="0">
              <a:latin typeface="A-OTF 新ゴ Pr5 M" pitchFamily="34" charset="-128"/>
              <a:ea typeface="A-OTF 新ゴ Pr5 M" pitchFamily="34" charset="-128"/>
            </a:endParaRPr>
          </a:p>
          <a:p>
            <a:pPr lvl="1">
              <a:lnSpc>
                <a:spcPct val="150000"/>
              </a:lnSpc>
              <a:buFont typeface="Arial" pitchFamily="34" charset="0"/>
              <a:buChar char="•"/>
              <a:defRPr/>
            </a:pPr>
            <a:r>
              <a:rPr kumimoji="0" lang="en-US" altLang="ja-JP" dirty="0" err="1" smtClean="0">
                <a:latin typeface="A-OTF 新ゴ Pr5 M" pitchFamily="34" charset="-128"/>
                <a:ea typeface="A-OTF 新ゴ Pr5 M" pitchFamily="34" charset="-128"/>
              </a:rPr>
              <a:t>wget</a:t>
            </a:r>
            <a:r>
              <a:rPr kumimoji="0" lang="en-US" altLang="ja-JP" dirty="0" smtClean="0">
                <a:latin typeface="A-OTF 新ゴ Pr5 M" pitchFamily="34" charset="-128"/>
                <a:ea typeface="A-OTF 新ゴ Pr5 M" pitchFamily="34" charset="-128"/>
              </a:rPr>
              <a:t> http</a:t>
            </a:r>
            <a:r>
              <a:rPr kumimoji="0" lang="en-US" altLang="ja-JP" dirty="0">
                <a:latin typeface="A-OTF 新ゴ Pr5 M" pitchFamily="34" charset="-128"/>
                <a:ea typeface="A-OTF 新ゴ Pr5 M" pitchFamily="34" charset="-128"/>
              </a:rPr>
              <a:t>://163.44.164.151/gmo.txt</a:t>
            </a:r>
            <a:endParaRPr kumimoji="0" lang="en-US" altLang="ja-JP" dirty="0" smtClean="0">
              <a:latin typeface="A-OTF 新ゴ Pr5 M" pitchFamily="34" charset="-128"/>
              <a:ea typeface="A-OTF 新ゴ Pr5 M" pitchFamily="34" charset="-128"/>
            </a:endParaRPr>
          </a:p>
          <a:p>
            <a:pPr marL="0" lvl="1">
              <a:lnSpc>
                <a:spcPct val="150000"/>
              </a:lnSpc>
              <a:defRPr/>
            </a:pPr>
            <a:r>
              <a:rPr kumimoji="0" lang="en-US" altLang="ja-JP" dirty="0" smtClean="0">
                <a:latin typeface="A-OTF 新ゴ Pr5 M" pitchFamily="34" charset="-128"/>
                <a:ea typeface="A-OTF 新ゴ Pr5 M" pitchFamily="34" charset="-128"/>
              </a:rPr>
              <a:t>load data </a:t>
            </a:r>
            <a:r>
              <a:rPr kumimoji="0" lang="en-US" altLang="ja-JP" dirty="0" err="1" smtClean="0">
                <a:latin typeface="A-OTF 新ゴ Pr5 M" pitchFamily="34" charset="-128"/>
                <a:ea typeface="A-OTF 新ゴ Pr5 M" pitchFamily="34" charset="-128"/>
              </a:rPr>
              <a:t>infile</a:t>
            </a:r>
            <a:r>
              <a:rPr kumimoji="0" lang="en-US" altLang="ja-JP" dirty="0" smtClean="0">
                <a:latin typeface="A-OTF 新ゴ Pr5 M" pitchFamily="34" charset="-128"/>
                <a:ea typeface="A-OTF 新ゴ Pr5 M" pitchFamily="34" charset="-128"/>
              </a:rPr>
              <a:t> '/</a:t>
            </a:r>
            <a:r>
              <a:rPr kumimoji="0" lang="en-US" altLang="ja-JP" dirty="0" err="1" smtClean="0">
                <a:latin typeface="A-OTF 新ゴ Pr5 M" pitchFamily="34" charset="-128"/>
                <a:ea typeface="A-OTF 新ゴ Pr5 M" pitchFamily="34" charset="-128"/>
              </a:rPr>
              <a:t>tmp</a:t>
            </a:r>
            <a:r>
              <a:rPr kumimoji="0" lang="en-US" altLang="ja-JP" dirty="0" smtClean="0">
                <a:latin typeface="A-OTF 新ゴ Pr5 M" pitchFamily="34" charset="-128"/>
                <a:ea typeface="A-OTF 新ゴ Pr5 M" pitchFamily="34" charset="-128"/>
              </a:rPr>
              <a:t>/gmo.txt' into table </a:t>
            </a:r>
            <a:r>
              <a:rPr kumimoji="0" lang="en-US" altLang="ja-JP" dirty="0" err="1" smtClean="0">
                <a:latin typeface="A-OTF 新ゴ Pr5 M" pitchFamily="34" charset="-128"/>
                <a:ea typeface="A-OTF 新ゴ Pr5 M" pitchFamily="34" charset="-128"/>
              </a:rPr>
              <a:t>gmo</a:t>
            </a:r>
            <a:r>
              <a:rPr kumimoji="0" lang="en-US" altLang="ja-JP" dirty="0" smtClean="0">
                <a:latin typeface="A-OTF 新ゴ Pr5 M" pitchFamily="34" charset="-128"/>
                <a:ea typeface="A-OTF 新ゴ Pr5 M" pitchFamily="34" charset="-128"/>
              </a:rPr>
              <a:t> fields terminated by '\t';</a:t>
            </a:r>
          </a:p>
          <a:p>
            <a:pPr>
              <a:lnSpc>
                <a:spcPct val="150000"/>
              </a:lnSpc>
              <a:buFont typeface="Arial" pitchFamily="34" charset="0"/>
              <a:buChar char="•"/>
              <a:defRPr/>
            </a:pPr>
            <a:r>
              <a:rPr kumimoji="0" lang="en-US" altLang="ja-JP" dirty="0" smtClean="0">
                <a:latin typeface="A-OTF 新ゴ Pr5 M" pitchFamily="34" charset="-128"/>
                <a:ea typeface="A-OTF 新ゴ Pr5 M" pitchFamily="34" charset="-128"/>
              </a:rPr>
              <a:t>SQL</a:t>
            </a:r>
            <a:r>
              <a:rPr kumimoji="0" lang="ja-JP" altLang="en-US" dirty="0" smtClean="0">
                <a:latin typeface="A-OTF 新ゴ Pr5 M" pitchFamily="34" charset="-128"/>
                <a:ea typeface="A-OTF 新ゴ Pr5 M" pitchFamily="34" charset="-128"/>
              </a:rPr>
              <a:t>を直接記述したテキスト形式</a:t>
            </a:r>
            <a:endParaRPr kumimoji="0" lang="en-US" altLang="ja-JP" dirty="0" smtClean="0">
              <a:latin typeface="A-OTF 新ゴ Pr5 M" pitchFamily="34" charset="-128"/>
              <a:ea typeface="A-OTF 新ゴ Pr5 M" pitchFamily="34" charset="-128"/>
            </a:endParaRPr>
          </a:p>
          <a:p>
            <a:pPr lvl="1">
              <a:lnSpc>
                <a:spcPct val="150000"/>
              </a:lnSpc>
              <a:buFont typeface="Arial" pitchFamily="34" charset="0"/>
              <a:buChar char="•"/>
              <a:defRPr/>
            </a:pPr>
            <a:r>
              <a:rPr kumimoji="0" lang="ja-JP" altLang="en-US" dirty="0" smtClean="0">
                <a:latin typeface="A-OTF 新ゴ Pr5 M" pitchFamily="34" charset="-128"/>
                <a:ea typeface="A-OTF 新ゴ Pr5 M" pitchFamily="34" charset="-128"/>
              </a:rPr>
              <a:t>テーブルの構築からデータの</a:t>
            </a:r>
            <a:r>
              <a:rPr kumimoji="0" lang="en-US" altLang="ja-JP" dirty="0" smtClean="0">
                <a:latin typeface="A-OTF 新ゴ Pr5 M" pitchFamily="34" charset="-128"/>
                <a:ea typeface="A-OTF 新ゴ Pr5 M" pitchFamily="34" charset="-128"/>
              </a:rPr>
              <a:t>INSERT</a:t>
            </a:r>
            <a:r>
              <a:rPr kumimoji="0" lang="ja-JP" altLang="en-US" dirty="0" err="1" smtClean="0">
                <a:latin typeface="A-OTF 新ゴ Pr5 M" pitchFamily="34" charset="-128"/>
                <a:ea typeface="A-OTF 新ゴ Pr5 M" pitchFamily="34" charset="-128"/>
              </a:rPr>
              <a:t>まで</a:t>
            </a:r>
            <a:r>
              <a:rPr kumimoji="0" lang="ja-JP" altLang="en-US" dirty="0" smtClean="0">
                <a:latin typeface="A-OTF 新ゴ Pr5 M" pitchFamily="34" charset="-128"/>
                <a:ea typeface="A-OTF 新ゴ Pr5 M" pitchFamily="34" charset="-128"/>
              </a:rPr>
              <a:t>ほぼ自動</a:t>
            </a:r>
            <a:endParaRPr kumimoji="0" lang="en-US" altLang="ja-JP" dirty="0" smtClean="0">
              <a:latin typeface="A-OTF 新ゴ Pr5 M" pitchFamily="34" charset="-128"/>
              <a:ea typeface="A-OTF 新ゴ Pr5 M" pitchFamily="34" charset="-128"/>
            </a:endParaRPr>
          </a:p>
          <a:p>
            <a:pPr lvl="1">
              <a:lnSpc>
                <a:spcPct val="150000"/>
              </a:lnSpc>
              <a:buFont typeface="Arial" pitchFamily="34" charset="0"/>
              <a:buChar char="•"/>
              <a:defRPr/>
            </a:pPr>
            <a:r>
              <a:rPr kumimoji="0" lang="en-US" altLang="ja-JP" dirty="0" smtClean="0">
                <a:latin typeface="A-OTF 新ゴ Pr5 M" pitchFamily="34" charset="-128"/>
                <a:ea typeface="A-OTF 新ゴ Pr5 M" pitchFamily="34" charset="-128"/>
              </a:rPr>
              <a:t>1</a:t>
            </a:r>
            <a:r>
              <a:rPr kumimoji="0" lang="ja-JP" altLang="en-US" dirty="0" smtClean="0">
                <a:latin typeface="A-OTF 新ゴ Pr5 M" pitchFamily="34" charset="-128"/>
                <a:ea typeface="A-OTF 新ゴ Pr5 M" pitchFamily="34" charset="-128"/>
              </a:rPr>
              <a:t>時限目の授業で使ったテキストファイル</a:t>
            </a:r>
            <a:endParaRPr kumimoji="0" lang="en-US" altLang="ja-JP" dirty="0" smtClean="0">
              <a:latin typeface="A-OTF 新ゴ Pr5 M" pitchFamily="34" charset="-128"/>
              <a:ea typeface="A-OTF 新ゴ Pr5 M" pitchFamily="34" charset="-128"/>
            </a:endParaRPr>
          </a:p>
          <a:p>
            <a:pPr lvl="1">
              <a:lnSpc>
                <a:spcPct val="150000"/>
              </a:lnSpc>
              <a:buFont typeface="Arial" pitchFamily="34" charset="0"/>
              <a:buChar char="•"/>
              <a:defRPr/>
            </a:pPr>
            <a:r>
              <a:rPr kumimoji="0" lang="en-US" altLang="ja-JP" dirty="0">
                <a:latin typeface="A-OTF 新ゴ Pr5 M" pitchFamily="34" charset="-128"/>
                <a:ea typeface="A-OTF 新ゴ Pr5 M" pitchFamily="34" charset="-128"/>
              </a:rPr>
              <a:t>http://163.44.164.151/filmsdb.txt</a:t>
            </a:r>
            <a:endParaRPr kumimoji="0" lang="en-US" altLang="ja-JP" dirty="0" smtClean="0">
              <a:latin typeface="A-OTF 新ゴ Pr5 M" pitchFamily="34" charset="-128"/>
              <a:ea typeface="A-OTF 新ゴ Pr5 M" pitchFamily="34" charset="-128"/>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7"/>
          <p:cNvSpPr>
            <a:spLocks noChangeArrowheads="1"/>
          </p:cNvSpPr>
          <p:nvPr/>
        </p:nvSpPr>
        <p:spPr bwMode="auto">
          <a:xfrm>
            <a:off x="468313" y="692150"/>
            <a:ext cx="8136135" cy="3831818"/>
          </a:xfrm>
          <a:prstGeom prst="rect">
            <a:avLst/>
          </a:prstGeom>
          <a:noFill/>
          <a:ln w="9525">
            <a:noFill/>
            <a:miter lim="800000"/>
            <a:headEnd/>
            <a:tailEnd/>
          </a:ln>
        </p:spPr>
        <p:txBody>
          <a:bodyPr wrap="square">
            <a:spAutoFit/>
          </a:bodyPr>
          <a:lstStyle/>
          <a:p>
            <a:pPr>
              <a:lnSpc>
                <a:spcPct val="150000"/>
              </a:lnSpc>
              <a:defRPr/>
            </a:pPr>
            <a:r>
              <a:rPr kumimoji="0" lang="ja-JP" altLang="en-US" sz="3600" smtClean="0">
                <a:latin typeface="A-OTF 新ゴ Pr5 M" pitchFamily="34" charset="-128"/>
                <a:ea typeface="A-OTF 新ゴ Pr5 M" pitchFamily="34" charset="-128"/>
              </a:rPr>
              <a:t>データのエクスポート</a:t>
            </a:r>
            <a:endParaRPr kumimoji="0" lang="en-US" altLang="ja-JP" sz="3600" smtClean="0">
              <a:latin typeface="A-OTF 新ゴ Pr5 M" pitchFamily="34" charset="-128"/>
              <a:ea typeface="A-OTF 新ゴ Pr5 M" pitchFamily="34" charset="-128"/>
            </a:endParaRPr>
          </a:p>
          <a:p>
            <a:pPr>
              <a:lnSpc>
                <a:spcPct val="150000"/>
              </a:lnSpc>
              <a:buFont typeface="Arial" pitchFamily="34" charset="0"/>
              <a:buChar char="•"/>
              <a:defRPr/>
            </a:pPr>
            <a:r>
              <a:rPr kumimoji="0" lang="en-US" altLang="ja-JP" smtClean="0">
                <a:latin typeface="A-OTF 新ゴ Pr5 M" pitchFamily="34" charset="-128"/>
                <a:ea typeface="A-OTF 新ゴ Pr5 M" pitchFamily="34" charset="-128"/>
              </a:rPr>
              <a:t>mysqldump </a:t>
            </a:r>
            <a:r>
              <a:rPr kumimoji="0" lang="ja-JP" altLang="en-US" smtClean="0">
                <a:latin typeface="A-OTF 新ゴ Pr5 M" pitchFamily="34" charset="-128"/>
                <a:ea typeface="A-OTF 新ゴ Pr5 M" pitchFamily="34" charset="-128"/>
              </a:rPr>
              <a:t>コマンド</a:t>
            </a:r>
            <a:endParaRPr kumimoji="0" lang="en-US" altLang="ja-JP" smtClean="0">
              <a:latin typeface="A-OTF 新ゴ Pr5 M" pitchFamily="34" charset="-128"/>
              <a:ea typeface="A-OTF 新ゴ Pr5 M" pitchFamily="34" charset="-128"/>
            </a:endParaRPr>
          </a:p>
          <a:p>
            <a:pPr lvl="1">
              <a:lnSpc>
                <a:spcPct val="150000"/>
              </a:lnSpc>
              <a:buFont typeface="Arial" pitchFamily="34" charset="0"/>
              <a:buChar char="•"/>
              <a:defRPr/>
            </a:pPr>
            <a:r>
              <a:rPr kumimoji="0" lang="en-US" altLang="ja-JP" smtClean="0">
                <a:latin typeface="A-OTF 新ゴ Pr5 M" pitchFamily="34" charset="-128"/>
                <a:ea typeface="A-OTF 新ゴ Pr5 M" pitchFamily="34" charset="-128"/>
              </a:rPr>
              <a:t>mysqldump -uroot gmodb</a:t>
            </a:r>
          </a:p>
          <a:p>
            <a:pPr lvl="2">
              <a:lnSpc>
                <a:spcPct val="150000"/>
              </a:lnSpc>
              <a:buFont typeface="Arial" pitchFamily="34" charset="0"/>
              <a:buChar char="•"/>
              <a:defRPr/>
            </a:pPr>
            <a:r>
              <a:rPr kumimoji="0" lang="en-US" altLang="ja-JP" smtClean="0">
                <a:latin typeface="A-OTF 新ゴ Pr5 M" pitchFamily="34" charset="-128"/>
                <a:ea typeface="A-OTF 新ゴ Pr5 M" pitchFamily="34" charset="-128"/>
              </a:rPr>
              <a:t>SQL</a:t>
            </a:r>
            <a:r>
              <a:rPr kumimoji="0" lang="ja-JP" altLang="en-US" smtClean="0">
                <a:latin typeface="A-OTF 新ゴ Pr5 M" pitchFamily="34" charset="-128"/>
                <a:ea typeface="A-OTF 新ゴ Pr5 M" pitchFamily="34" charset="-128"/>
              </a:rPr>
              <a:t>形式での出力</a:t>
            </a:r>
            <a:endParaRPr kumimoji="0" lang="en-US" altLang="ja-JP" smtClean="0">
              <a:latin typeface="A-OTF 新ゴ Pr5 M" pitchFamily="34" charset="-128"/>
              <a:ea typeface="A-OTF 新ゴ Pr5 M" pitchFamily="34" charset="-128"/>
            </a:endParaRPr>
          </a:p>
          <a:p>
            <a:pPr>
              <a:lnSpc>
                <a:spcPct val="150000"/>
              </a:lnSpc>
              <a:buFont typeface="Arial" pitchFamily="34" charset="0"/>
              <a:buChar char="•"/>
              <a:defRPr/>
            </a:pPr>
            <a:r>
              <a:rPr kumimoji="0" lang="en-US" altLang="ja-JP" smtClean="0">
                <a:latin typeface="A-OTF 新ゴ Pr5 M" pitchFamily="34" charset="-128"/>
                <a:ea typeface="A-OTF 新ゴ Pr5 M" pitchFamily="34" charset="-128"/>
              </a:rPr>
              <a:t>SELECT</a:t>
            </a:r>
            <a:r>
              <a:rPr kumimoji="0" lang="ja-JP" altLang="en-US" smtClean="0">
                <a:latin typeface="A-OTF 新ゴ Pr5 M" pitchFamily="34" charset="-128"/>
                <a:ea typeface="A-OTF 新ゴ Pr5 M" pitchFamily="34" charset="-128"/>
              </a:rPr>
              <a:t>の結果をリダイレクト出力</a:t>
            </a:r>
            <a:endParaRPr kumimoji="0" lang="en-US" altLang="ja-JP" smtClean="0">
              <a:latin typeface="A-OTF 新ゴ Pr5 M" pitchFamily="34" charset="-128"/>
              <a:ea typeface="A-OTF 新ゴ Pr5 M" pitchFamily="34" charset="-128"/>
            </a:endParaRPr>
          </a:p>
          <a:p>
            <a:pPr lvl="1">
              <a:lnSpc>
                <a:spcPct val="150000"/>
              </a:lnSpc>
              <a:buFont typeface="Arial" pitchFamily="34" charset="0"/>
              <a:buChar char="•"/>
              <a:defRPr/>
            </a:pPr>
            <a:r>
              <a:rPr kumimoji="0" lang="en-US" altLang="ja-JP" smtClean="0">
                <a:latin typeface="A-OTF 新ゴ Pr5 M" pitchFamily="34" charset="-128"/>
                <a:ea typeface="A-OTF 新ゴ Pr5 M" pitchFamily="34" charset="-128"/>
              </a:rPr>
              <a:t>echo "select * from gmo" | mysql -uroot gmodb</a:t>
            </a:r>
            <a:r>
              <a:rPr kumimoji="0" lang="ja-JP" altLang="en-US" smtClean="0">
                <a:latin typeface="A-OTF 新ゴ Pr5 M" pitchFamily="34" charset="-128"/>
                <a:ea typeface="A-OTF 新ゴ Pr5 M" pitchFamily="34" charset="-128"/>
              </a:rPr>
              <a:t> </a:t>
            </a:r>
            <a:r>
              <a:rPr kumimoji="0" lang="en-US" altLang="ja-JP" smtClean="0">
                <a:latin typeface="A-OTF 新ゴ Pr5 M" pitchFamily="34" charset="-128"/>
                <a:ea typeface="A-OTF 新ゴ Pr5 M" pitchFamily="34" charset="-128"/>
              </a:rPr>
              <a:t>&gt; gmo_bk.txt</a:t>
            </a:r>
          </a:p>
          <a:p>
            <a:pPr lvl="1">
              <a:lnSpc>
                <a:spcPct val="150000"/>
              </a:lnSpc>
              <a:buFont typeface="Arial" pitchFamily="34" charset="0"/>
              <a:buChar char="•"/>
              <a:defRPr/>
            </a:pPr>
            <a:r>
              <a:rPr kumimoji="0" lang="ja-JP" altLang="en-US" smtClean="0">
                <a:latin typeface="A-OTF 新ゴ Pr5 M" pitchFamily="34" charset="-128"/>
                <a:ea typeface="A-OTF 新ゴ Pr5 M" pitchFamily="34" charset="-128"/>
              </a:rPr>
              <a:t>タブ区切りでの出力</a:t>
            </a:r>
            <a:endParaRPr kumimoji="0" lang="en-US" altLang="ja-JP" smtClean="0">
              <a:latin typeface="A-OTF 新ゴ Pr5 M" pitchFamily="34" charset="-128"/>
              <a:ea typeface="A-OTF 新ゴ Pr5 M" pitchFamily="34" charset="-128"/>
            </a:endParaRPr>
          </a:p>
          <a:p>
            <a:pPr lvl="1">
              <a:lnSpc>
                <a:spcPct val="150000"/>
              </a:lnSpc>
              <a:buFont typeface="Arial" pitchFamily="34" charset="0"/>
              <a:buChar char="•"/>
              <a:defRPr/>
            </a:pPr>
            <a:r>
              <a:rPr kumimoji="0" lang="ja-JP" altLang="en-US" smtClean="0">
                <a:latin typeface="A-OTF 新ゴ Pr5 M" pitchFamily="34" charset="-128"/>
                <a:ea typeface="A-OTF 新ゴ Pr5 M" pitchFamily="34" charset="-128"/>
              </a:rPr>
              <a:t>データ内に改行やタブそのものが含まれていると大変</a:t>
            </a:r>
            <a:endParaRPr kumimoji="0" lang="en-US" altLang="ja-JP" smtClean="0">
              <a:latin typeface="A-OTF 新ゴ Pr5 M" pitchFamily="34" charset="-128"/>
              <a:ea typeface="A-OTF 新ゴ Pr5 M" pitchFamily="34" charset="-128"/>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7"/>
          <p:cNvSpPr>
            <a:spLocks noChangeArrowheads="1"/>
          </p:cNvSpPr>
          <p:nvPr/>
        </p:nvSpPr>
        <p:spPr bwMode="auto">
          <a:xfrm>
            <a:off x="468313" y="548680"/>
            <a:ext cx="8207375" cy="6001643"/>
          </a:xfrm>
          <a:prstGeom prst="rect">
            <a:avLst/>
          </a:prstGeom>
          <a:noFill/>
          <a:ln w="9525">
            <a:noFill/>
            <a:miter lim="800000"/>
            <a:headEnd/>
            <a:tailEnd/>
          </a:ln>
        </p:spPr>
        <p:txBody>
          <a:bodyPr>
            <a:spAutoFit/>
          </a:bodyPr>
          <a:lstStyle/>
          <a:p>
            <a:pPr>
              <a:lnSpc>
                <a:spcPct val="150000"/>
              </a:lnSpc>
              <a:defRPr/>
            </a:pPr>
            <a:r>
              <a:rPr kumimoji="0" lang="en-US" altLang="ja-JP" sz="3200" smtClean="0">
                <a:latin typeface="A-OTF 新ゴ Pr5 M" pitchFamily="34" charset="-128"/>
                <a:ea typeface="A-OTF 新ゴ Pr5 M" pitchFamily="34" charset="-128"/>
              </a:rPr>
              <a:t>1</a:t>
            </a:r>
            <a:r>
              <a:rPr kumimoji="0" lang="ja-JP" altLang="en-US" sz="3200" smtClean="0">
                <a:latin typeface="A-OTF 新ゴ Pr5 M" pitchFamily="34" charset="-128"/>
                <a:ea typeface="A-OTF 新ゴ Pr5 M" pitchFamily="34" charset="-128"/>
              </a:rPr>
              <a:t>時限目</a:t>
            </a:r>
            <a:endParaRPr kumimoji="0" lang="en-US" altLang="ja-JP" sz="3200" smtClean="0">
              <a:latin typeface="A-OTF 新ゴ Pr5 M" pitchFamily="34" charset="-128"/>
              <a:ea typeface="A-OTF 新ゴ Pr5 M" pitchFamily="34" charset="-128"/>
            </a:endParaRPr>
          </a:p>
          <a:p>
            <a:pPr>
              <a:lnSpc>
                <a:spcPct val="150000"/>
              </a:lnSpc>
              <a:defRPr/>
            </a:pPr>
            <a:r>
              <a:rPr kumimoji="0" lang="en-US" altLang="ja-JP" sz="3200" smtClean="0">
                <a:latin typeface="A-OTF 新ゴ Pr5 M" pitchFamily="34" charset="-128"/>
                <a:ea typeface="A-OTF 新ゴ Pr5 M" pitchFamily="34" charset="-128"/>
              </a:rPr>
              <a:t>	</a:t>
            </a:r>
            <a:r>
              <a:rPr kumimoji="0" lang="ja-JP" altLang="en-US" sz="3200" smtClean="0">
                <a:latin typeface="A-OTF 新ゴ Pr5 M" pitchFamily="34" charset="-128"/>
                <a:ea typeface="A-OTF 新ゴ Pr5 M" pitchFamily="34" charset="-128"/>
              </a:rPr>
              <a:t>データベースとは？</a:t>
            </a:r>
            <a:endParaRPr kumimoji="0" lang="en-US" altLang="ja-JP" sz="3200" smtClean="0">
              <a:latin typeface="A-OTF 新ゴ Pr5 M" pitchFamily="34" charset="-128"/>
              <a:ea typeface="A-OTF 新ゴ Pr5 M" pitchFamily="34" charset="-128"/>
            </a:endParaRPr>
          </a:p>
          <a:p>
            <a:pPr>
              <a:lnSpc>
                <a:spcPct val="150000"/>
              </a:lnSpc>
              <a:defRPr/>
            </a:pPr>
            <a:r>
              <a:rPr kumimoji="0" lang="en-US" altLang="ja-JP" sz="3200" smtClean="0">
                <a:latin typeface="A-OTF 新ゴ Pr5 M" pitchFamily="34" charset="-128"/>
                <a:ea typeface="A-OTF 新ゴ Pr5 M" pitchFamily="34" charset="-128"/>
              </a:rPr>
              <a:t>2</a:t>
            </a:r>
            <a:r>
              <a:rPr kumimoji="0" lang="ja-JP" altLang="en-US" sz="3200" smtClean="0">
                <a:latin typeface="A-OTF 新ゴ Pr5 M" pitchFamily="34" charset="-128"/>
                <a:ea typeface="A-OTF 新ゴ Pr5 M" pitchFamily="34" charset="-128"/>
              </a:rPr>
              <a:t>時限目</a:t>
            </a:r>
            <a:endParaRPr kumimoji="0" lang="en-US" altLang="ja-JP" sz="3200" smtClean="0">
              <a:latin typeface="A-OTF 新ゴ Pr5 M" pitchFamily="34" charset="-128"/>
              <a:ea typeface="A-OTF 新ゴ Pr5 M" pitchFamily="34" charset="-128"/>
            </a:endParaRPr>
          </a:p>
          <a:p>
            <a:pPr>
              <a:lnSpc>
                <a:spcPct val="150000"/>
              </a:lnSpc>
              <a:defRPr/>
            </a:pPr>
            <a:r>
              <a:rPr kumimoji="0" lang="en-US" altLang="ja-JP" sz="3200" smtClean="0">
                <a:latin typeface="A-OTF 新ゴ Pr5 M" pitchFamily="34" charset="-128"/>
                <a:ea typeface="A-OTF 新ゴ Pr5 M" pitchFamily="34" charset="-128"/>
              </a:rPr>
              <a:t>	SQL</a:t>
            </a:r>
            <a:r>
              <a:rPr kumimoji="0" lang="ja-JP" altLang="en-US" sz="3200" smtClean="0">
                <a:latin typeface="A-OTF 新ゴ Pr5 M" pitchFamily="34" charset="-128"/>
                <a:ea typeface="A-OTF 新ゴ Pr5 M" pitchFamily="34" charset="-128"/>
              </a:rPr>
              <a:t>を書いてみよう</a:t>
            </a:r>
            <a:endParaRPr kumimoji="0" lang="en-US" altLang="ja-JP" sz="3200" smtClean="0">
              <a:latin typeface="A-OTF 新ゴ Pr5 M" pitchFamily="34" charset="-128"/>
              <a:ea typeface="A-OTF 新ゴ Pr5 M" pitchFamily="34" charset="-128"/>
            </a:endParaRPr>
          </a:p>
          <a:p>
            <a:pPr>
              <a:lnSpc>
                <a:spcPct val="150000"/>
              </a:lnSpc>
              <a:defRPr/>
            </a:pPr>
            <a:r>
              <a:rPr kumimoji="0" lang="en-US" altLang="ja-JP" sz="3200" smtClean="0">
                <a:latin typeface="A-OTF 新ゴ Pr5 M" pitchFamily="34" charset="-128"/>
                <a:ea typeface="A-OTF 新ゴ Pr5 M" pitchFamily="34" charset="-128"/>
              </a:rPr>
              <a:t>3</a:t>
            </a:r>
            <a:r>
              <a:rPr kumimoji="0" lang="ja-JP" altLang="en-US" sz="3200" smtClean="0">
                <a:latin typeface="A-OTF 新ゴ Pr5 M" pitchFamily="34" charset="-128"/>
                <a:ea typeface="A-OTF 新ゴ Pr5 M" pitchFamily="34" charset="-128"/>
              </a:rPr>
              <a:t>時限目</a:t>
            </a:r>
            <a:endParaRPr kumimoji="0" lang="en-US" altLang="ja-JP" sz="3200" smtClean="0">
              <a:latin typeface="A-OTF 新ゴ Pr5 M" pitchFamily="34" charset="-128"/>
              <a:ea typeface="A-OTF 新ゴ Pr5 M" pitchFamily="34" charset="-128"/>
            </a:endParaRPr>
          </a:p>
          <a:p>
            <a:pPr>
              <a:lnSpc>
                <a:spcPct val="150000"/>
              </a:lnSpc>
              <a:defRPr/>
            </a:pPr>
            <a:r>
              <a:rPr kumimoji="0" lang="en-US" altLang="ja-JP" sz="3200" smtClean="0">
                <a:latin typeface="A-OTF 新ゴ Pr5 M" pitchFamily="34" charset="-128"/>
                <a:ea typeface="A-OTF 新ゴ Pr5 M" pitchFamily="34" charset="-128"/>
              </a:rPr>
              <a:t>	GMO</a:t>
            </a:r>
            <a:r>
              <a:rPr kumimoji="0" lang="ja-JP" altLang="en-US" sz="3200" smtClean="0">
                <a:latin typeface="A-OTF 新ゴ Pr5 M" pitchFamily="34" charset="-128"/>
                <a:ea typeface="A-OTF 新ゴ Pr5 M" pitchFamily="34" charset="-128"/>
              </a:rPr>
              <a:t>グループデータベースを作ろう</a:t>
            </a:r>
            <a:endParaRPr kumimoji="0" lang="en-US" altLang="ja-JP" sz="3200" smtClean="0">
              <a:latin typeface="A-OTF 新ゴ Pr5 M" pitchFamily="34" charset="-128"/>
              <a:ea typeface="A-OTF 新ゴ Pr5 M" pitchFamily="34" charset="-128"/>
            </a:endParaRPr>
          </a:p>
          <a:p>
            <a:pPr>
              <a:lnSpc>
                <a:spcPct val="150000"/>
              </a:lnSpc>
              <a:defRPr/>
            </a:pPr>
            <a:r>
              <a:rPr kumimoji="0" lang="en-US" altLang="ja-JP" sz="3200" smtClean="0">
                <a:latin typeface="A-OTF 新ゴ Pr5 M" pitchFamily="34" charset="-128"/>
                <a:ea typeface="A-OTF 新ゴ Pr5 M" pitchFamily="34" charset="-128"/>
              </a:rPr>
              <a:t>4</a:t>
            </a:r>
            <a:r>
              <a:rPr kumimoji="0" lang="ja-JP" altLang="en-US" sz="3200" smtClean="0">
                <a:latin typeface="A-OTF 新ゴ Pr5 M" pitchFamily="34" charset="-128"/>
                <a:ea typeface="A-OTF 新ゴ Pr5 M" pitchFamily="34" charset="-128"/>
              </a:rPr>
              <a:t>時限目</a:t>
            </a:r>
            <a:endParaRPr kumimoji="0" lang="en-US" altLang="ja-JP" sz="3200" smtClean="0">
              <a:latin typeface="A-OTF 新ゴ Pr5 M" pitchFamily="34" charset="-128"/>
              <a:ea typeface="A-OTF 新ゴ Pr5 M" pitchFamily="34" charset="-128"/>
            </a:endParaRPr>
          </a:p>
          <a:p>
            <a:pPr>
              <a:lnSpc>
                <a:spcPct val="150000"/>
              </a:lnSpc>
              <a:defRPr/>
            </a:pPr>
            <a:r>
              <a:rPr kumimoji="0" lang="en-US" altLang="ja-JP" sz="3200" smtClean="0">
                <a:latin typeface="A-OTF 新ゴ Pr5 M" pitchFamily="34" charset="-128"/>
                <a:ea typeface="A-OTF 新ゴ Pr5 M" pitchFamily="34" charset="-128"/>
              </a:rPr>
              <a:t>	</a:t>
            </a:r>
            <a:r>
              <a:rPr kumimoji="0" lang="ja-JP" altLang="en-US" sz="3200" smtClean="0">
                <a:latin typeface="A-OTF 新ゴ Pr5 M" pitchFamily="34" charset="-128"/>
                <a:ea typeface="A-OTF 新ゴ Pr5 M" pitchFamily="34" charset="-128"/>
              </a:rPr>
              <a:t>もっと大きなデータを扱ってみよう</a:t>
            </a:r>
            <a:endParaRPr kumimoji="0" lang="en-US" altLang="ja-JP" sz="3200" dirty="0">
              <a:latin typeface="A-OTF 新ゴ Pr5 M" pitchFamily="34" charset="-128"/>
              <a:ea typeface="A-OTF 新ゴ Pr5 M" pitchFamily="34" charset="-128"/>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7"/>
          <p:cNvSpPr>
            <a:spLocks noChangeArrowheads="1"/>
          </p:cNvSpPr>
          <p:nvPr/>
        </p:nvSpPr>
        <p:spPr bwMode="auto">
          <a:xfrm>
            <a:off x="468313" y="692150"/>
            <a:ext cx="8136135" cy="2585323"/>
          </a:xfrm>
          <a:prstGeom prst="rect">
            <a:avLst/>
          </a:prstGeom>
          <a:noFill/>
          <a:ln w="9525">
            <a:noFill/>
            <a:miter lim="800000"/>
            <a:headEnd/>
            <a:tailEnd/>
          </a:ln>
        </p:spPr>
        <p:txBody>
          <a:bodyPr wrap="square">
            <a:spAutoFit/>
          </a:bodyPr>
          <a:lstStyle/>
          <a:p>
            <a:pPr>
              <a:lnSpc>
                <a:spcPct val="150000"/>
              </a:lnSpc>
              <a:defRPr/>
            </a:pPr>
            <a:r>
              <a:rPr kumimoji="0" lang="ja-JP" altLang="en-US" sz="3600" smtClean="0">
                <a:latin typeface="A-OTF 新ゴ Pr5 M" pitchFamily="34" charset="-128"/>
                <a:ea typeface="A-OTF 新ゴ Pr5 M" pitchFamily="34" charset="-128"/>
              </a:rPr>
              <a:t>テーブルを変更したくなったら？</a:t>
            </a:r>
            <a:endParaRPr kumimoji="0" lang="en-US" altLang="ja-JP" sz="3600" smtClean="0">
              <a:latin typeface="A-OTF 新ゴ Pr5 M" pitchFamily="34" charset="-128"/>
              <a:ea typeface="A-OTF 新ゴ Pr5 M" pitchFamily="34" charset="-128"/>
            </a:endParaRPr>
          </a:p>
          <a:p>
            <a:pPr>
              <a:lnSpc>
                <a:spcPct val="150000"/>
              </a:lnSpc>
              <a:buFont typeface="Arial" pitchFamily="34" charset="0"/>
              <a:buChar char="•"/>
              <a:defRPr/>
            </a:pPr>
            <a:r>
              <a:rPr kumimoji="0" lang="en-US" altLang="ja-JP" smtClean="0">
                <a:latin typeface="A-OTF 新ゴ Pr5 M" pitchFamily="34" charset="-128"/>
                <a:ea typeface="A-OTF 新ゴ Pr5 M" pitchFamily="34" charset="-128"/>
              </a:rPr>
              <a:t>ALTER TABLE</a:t>
            </a:r>
          </a:p>
          <a:p>
            <a:pPr lvl="1">
              <a:lnSpc>
                <a:spcPct val="150000"/>
              </a:lnSpc>
              <a:buFont typeface="Arial" pitchFamily="34" charset="0"/>
              <a:buChar char="•"/>
              <a:defRPr/>
            </a:pPr>
            <a:r>
              <a:rPr kumimoji="0" lang="en-US" altLang="ja-JP" smtClean="0">
                <a:latin typeface="A-OTF 新ゴ Pr5 M" pitchFamily="34" charset="-128"/>
                <a:ea typeface="A-OTF 新ゴ Pr5 M" pitchFamily="34" charset="-128"/>
              </a:rPr>
              <a:t>ALTER TABLE gmo ADD id int FIRST;</a:t>
            </a:r>
          </a:p>
          <a:p>
            <a:pPr lvl="1">
              <a:lnSpc>
                <a:spcPct val="150000"/>
              </a:lnSpc>
              <a:buFont typeface="Arial" pitchFamily="34" charset="0"/>
              <a:buChar char="•"/>
              <a:defRPr/>
            </a:pPr>
            <a:r>
              <a:rPr kumimoji="0" lang="en-US" altLang="ja-JP" smtClean="0">
                <a:latin typeface="A-OTF 新ゴ Pr5 M" pitchFamily="34" charset="-128"/>
                <a:ea typeface="A-OTF 新ゴ Pr5 M" pitchFamily="34" charset="-128"/>
              </a:rPr>
              <a:t>alter table gmo modify column id int auto_increment;</a:t>
            </a:r>
          </a:p>
          <a:p>
            <a:pPr lvl="1">
              <a:lnSpc>
                <a:spcPct val="150000"/>
              </a:lnSpc>
              <a:buFont typeface="Arial" pitchFamily="34" charset="0"/>
              <a:buChar char="•"/>
              <a:defRPr/>
            </a:pPr>
            <a:r>
              <a:rPr kumimoji="0" lang="en-US" altLang="ja-JP" smtClean="0">
                <a:latin typeface="A-OTF 新ゴ Pr5 M" pitchFamily="34" charset="-128"/>
                <a:ea typeface="A-OTF 新ゴ Pr5 M" pitchFamily="34" charset="-128"/>
              </a:rPr>
              <a:t>alter table gmo add key(id);</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1115616" y="2420888"/>
            <a:ext cx="6912768" cy="1079500"/>
          </a:xfrm>
          <a:prstGeom prst="rect">
            <a:avLst/>
          </a:prstGeom>
          <a:solidFill>
            <a:schemeClr val="bg1">
              <a:alpha val="83000"/>
            </a:schemeClr>
          </a:solidFill>
          <a:ln>
            <a:noFill/>
          </a:ln>
        </p:spPr>
        <p:style>
          <a:lnRef idx="2">
            <a:schemeClr val="accent1"/>
          </a:lnRef>
          <a:fillRef idx="1">
            <a:schemeClr val="lt1"/>
          </a:fillRef>
          <a:effectRef idx="0">
            <a:schemeClr val="accent1"/>
          </a:effectRef>
          <a:fontRef idx="minor">
            <a:schemeClr val="dk1"/>
          </a:fontRef>
        </p:style>
        <p:txBody>
          <a:bodyPr anchor="ctr"/>
          <a:lstStyle/>
          <a:p>
            <a:pPr algn="ctr">
              <a:defRPr/>
            </a:pPr>
            <a:r>
              <a:rPr kumimoji="0" lang="en-US" altLang="ja-JP" sz="3200" smtClean="0">
                <a:latin typeface="A-OTF 新ゴ Pr5 M" pitchFamily="34" charset="-128"/>
                <a:ea typeface="A-OTF 新ゴ Pr5 M" pitchFamily="34" charset="-128"/>
              </a:rPr>
              <a:t>4</a:t>
            </a:r>
            <a:r>
              <a:rPr kumimoji="0" lang="ja-JP" altLang="en-US" sz="3200" smtClean="0">
                <a:latin typeface="A-OTF 新ゴ Pr5 M" pitchFamily="34" charset="-128"/>
                <a:ea typeface="A-OTF 新ゴ Pr5 M" pitchFamily="34" charset="-128"/>
              </a:rPr>
              <a:t>時間目：</a:t>
            </a:r>
            <a:endParaRPr kumimoji="0" lang="en-US" altLang="ja-JP" sz="3200" smtClean="0">
              <a:latin typeface="A-OTF 新ゴ Pr5 M" pitchFamily="34" charset="-128"/>
              <a:ea typeface="A-OTF 新ゴ Pr5 M" pitchFamily="34" charset="-128"/>
            </a:endParaRPr>
          </a:p>
          <a:p>
            <a:pPr algn="ctr">
              <a:defRPr/>
            </a:pPr>
            <a:r>
              <a:rPr kumimoji="0" lang="ja-JP" altLang="en-US" sz="3200" smtClean="0">
                <a:latin typeface="A-OTF 新ゴ Pr5 M" pitchFamily="34" charset="-128"/>
                <a:ea typeface="A-OTF 新ゴ Pr5 M" pitchFamily="34" charset="-128"/>
              </a:rPr>
              <a:t>もっと大きなデータを扱ってみよう</a:t>
            </a:r>
            <a:endParaRPr lang="en-US" altLang="ja-JP" sz="3200" dirty="0">
              <a:latin typeface="A-OTF 新ゴ Pro DB" pitchFamily="34" charset="-128"/>
              <a:ea typeface="A-OTF 新ゴ Pro DB" pitchFamily="34" charset="-128"/>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7"/>
          <p:cNvSpPr>
            <a:spLocks noChangeArrowheads="1"/>
          </p:cNvSpPr>
          <p:nvPr/>
        </p:nvSpPr>
        <p:spPr bwMode="auto">
          <a:xfrm>
            <a:off x="1" y="692150"/>
            <a:ext cx="8604448" cy="2308324"/>
          </a:xfrm>
          <a:prstGeom prst="rect">
            <a:avLst/>
          </a:prstGeom>
          <a:noFill/>
          <a:ln w="9525">
            <a:noFill/>
            <a:miter lim="800000"/>
            <a:headEnd/>
            <a:tailEnd/>
          </a:ln>
        </p:spPr>
        <p:txBody>
          <a:bodyPr wrap="square">
            <a:spAutoFit/>
          </a:bodyPr>
          <a:lstStyle/>
          <a:p>
            <a:pPr>
              <a:defRPr/>
            </a:pPr>
            <a:r>
              <a:rPr kumimoji="0" lang="ja-JP" altLang="en-US" sz="2400" dirty="0" smtClean="0">
                <a:latin typeface="A-OTF 新ゴ Pr5 M" pitchFamily="34" charset="-128"/>
                <a:ea typeface="A-OTF 新ゴ Pr5 M" pitchFamily="34" charset="-128"/>
              </a:rPr>
              <a:t>大きめのデータの準備</a:t>
            </a:r>
            <a:endParaRPr kumimoji="0" lang="en-US" altLang="ja-JP" sz="2400" dirty="0" smtClean="0">
              <a:latin typeface="A-OTF 新ゴ Pr5 M" pitchFamily="34" charset="-128"/>
              <a:ea typeface="A-OTF 新ゴ Pr5 M" pitchFamily="34" charset="-128"/>
            </a:endParaRPr>
          </a:p>
          <a:p>
            <a:pPr>
              <a:defRPr/>
            </a:pPr>
            <a:r>
              <a:rPr kumimoji="0" lang="en-US" altLang="ja-JP" sz="2400" dirty="0" err="1" smtClean="0">
                <a:latin typeface="A-OTF 新ゴ Pr5 M" pitchFamily="34" charset="-128"/>
                <a:ea typeface="A-OTF 新ゴ Pr5 M" pitchFamily="34" charset="-128"/>
              </a:rPr>
              <a:t>mysql</a:t>
            </a:r>
            <a:r>
              <a:rPr kumimoji="0" lang="en-US" altLang="ja-JP" sz="2400" dirty="0" smtClean="0">
                <a:latin typeface="A-OTF 新ゴ Pr5 M" pitchFamily="34" charset="-128"/>
                <a:ea typeface="A-OTF 新ゴ Pr5 M" pitchFamily="34" charset="-128"/>
              </a:rPr>
              <a:t>&gt; create database </a:t>
            </a:r>
            <a:r>
              <a:rPr kumimoji="0" lang="en-US" altLang="ja-JP" sz="2400" dirty="0" err="1" smtClean="0">
                <a:latin typeface="A-OTF 新ゴ Pr5 M" pitchFamily="34" charset="-128"/>
                <a:ea typeface="A-OTF 新ゴ Pr5 M" pitchFamily="34" charset="-128"/>
              </a:rPr>
              <a:t>appsdb</a:t>
            </a:r>
            <a:r>
              <a:rPr kumimoji="0" lang="en-US" altLang="ja-JP" sz="2400" dirty="0" smtClean="0">
                <a:latin typeface="A-OTF 新ゴ Pr5 M" pitchFamily="34" charset="-128"/>
                <a:ea typeface="A-OTF 新ゴ Pr5 M" pitchFamily="34" charset="-128"/>
              </a:rPr>
              <a:t>;</a:t>
            </a:r>
          </a:p>
          <a:p>
            <a:pPr>
              <a:buFont typeface="Arial" pitchFamily="34" charset="0"/>
              <a:buChar char="•"/>
              <a:defRPr/>
            </a:pPr>
            <a:r>
              <a:rPr kumimoji="0" lang="ja-JP" altLang="en-US" sz="2400" dirty="0" smtClean="0">
                <a:latin typeface="A-OTF 新ゴ Pr5 M" pitchFamily="34" charset="-128"/>
                <a:ea typeface="A-OTF 新ゴ Pr5 M" pitchFamily="34" charset="-128"/>
              </a:rPr>
              <a:t>テーブルを作成</a:t>
            </a:r>
            <a:endParaRPr kumimoji="0" lang="en-US" altLang="ja-JP" sz="2400" dirty="0" smtClean="0">
              <a:latin typeface="A-OTF 新ゴ Pr5 M" pitchFamily="34" charset="-128"/>
              <a:ea typeface="A-OTF 新ゴ Pr5 M" pitchFamily="34" charset="-128"/>
            </a:endParaRPr>
          </a:p>
          <a:p>
            <a:pPr>
              <a:defRPr/>
            </a:pPr>
            <a:r>
              <a:rPr kumimoji="0" lang="en-US" altLang="ja-JP" sz="2400" dirty="0" smtClean="0">
                <a:latin typeface="A-OTF 新ゴ Pr5 M" pitchFamily="34" charset="-128"/>
                <a:ea typeface="A-OTF 新ゴ Pr5 M" pitchFamily="34" charset="-128"/>
              </a:rPr>
              <a:t>     # cd /</a:t>
            </a:r>
            <a:r>
              <a:rPr kumimoji="0" lang="en-US" altLang="ja-JP" sz="2400" dirty="0" err="1" smtClean="0">
                <a:latin typeface="A-OTF 新ゴ Pr5 M" pitchFamily="34" charset="-128"/>
                <a:ea typeface="A-OTF 新ゴ Pr5 M" pitchFamily="34" charset="-128"/>
              </a:rPr>
              <a:t>tmp</a:t>
            </a:r>
            <a:endParaRPr kumimoji="0" lang="en-US" altLang="ja-JP" sz="2400" dirty="0" smtClean="0">
              <a:latin typeface="A-OTF 新ゴ Pr5 M" pitchFamily="34" charset="-128"/>
              <a:ea typeface="A-OTF 新ゴ Pr5 M" pitchFamily="34" charset="-128"/>
            </a:endParaRPr>
          </a:p>
          <a:p>
            <a:pPr lvl="1">
              <a:defRPr/>
            </a:pPr>
            <a:r>
              <a:rPr kumimoji="0" lang="en-US" altLang="ja-JP" sz="2400" dirty="0" smtClean="0">
                <a:latin typeface="A-OTF 新ゴ Pr5 M" pitchFamily="34" charset="-128"/>
                <a:ea typeface="A-OTF 新ゴ Pr5 M" pitchFamily="34" charset="-128"/>
              </a:rPr>
              <a:t># </a:t>
            </a:r>
            <a:r>
              <a:rPr kumimoji="0" lang="en-US" altLang="ja-JP" sz="2400" dirty="0" err="1" smtClean="0">
                <a:latin typeface="A-OTF 新ゴ Pr5 M" pitchFamily="34" charset="-128"/>
                <a:ea typeface="A-OTF 新ゴ Pr5 M" pitchFamily="34" charset="-128"/>
              </a:rPr>
              <a:t>wget</a:t>
            </a:r>
            <a:r>
              <a:rPr kumimoji="0" lang="en-US" altLang="ja-JP" sz="2400" dirty="0" smtClean="0">
                <a:latin typeface="A-OTF 新ゴ Pr5 M" pitchFamily="34" charset="-128"/>
                <a:ea typeface="A-OTF 新ゴ Pr5 M" pitchFamily="34" charset="-128"/>
              </a:rPr>
              <a:t> http</a:t>
            </a:r>
            <a:r>
              <a:rPr kumimoji="0" lang="en-US" altLang="ja-JP" sz="2400" dirty="0">
                <a:latin typeface="A-OTF 新ゴ Pr5 M" pitchFamily="34" charset="-128"/>
                <a:ea typeface="A-OTF 新ゴ Pr5 M" pitchFamily="34" charset="-128"/>
              </a:rPr>
              <a:t>://163.44.164.151/apps_table.txt</a:t>
            </a:r>
            <a:endParaRPr kumimoji="0" lang="en-US" altLang="ja-JP" sz="2400" dirty="0" smtClean="0">
              <a:latin typeface="A-OTF 新ゴ Pr5 M" pitchFamily="34" charset="-128"/>
              <a:ea typeface="A-OTF 新ゴ Pr5 M" pitchFamily="34" charset="-128"/>
            </a:endParaRPr>
          </a:p>
          <a:p>
            <a:pPr lvl="1">
              <a:defRPr/>
            </a:pPr>
            <a:r>
              <a:rPr kumimoji="0" lang="en-US" altLang="ja-JP" sz="2400" dirty="0" smtClean="0">
                <a:latin typeface="A-OTF 新ゴ Pr5 M" pitchFamily="34" charset="-128"/>
                <a:ea typeface="A-OTF 新ゴ Pr5 M" pitchFamily="34" charset="-128"/>
              </a:rPr>
              <a:t># cat apps_table.txt | </a:t>
            </a:r>
            <a:r>
              <a:rPr kumimoji="0" lang="en-US" altLang="ja-JP" sz="2400" dirty="0" err="1" smtClean="0">
                <a:latin typeface="A-OTF 新ゴ Pr5 M" pitchFamily="34" charset="-128"/>
                <a:ea typeface="A-OTF 新ゴ Pr5 M" pitchFamily="34" charset="-128"/>
              </a:rPr>
              <a:t>mysql</a:t>
            </a:r>
            <a:r>
              <a:rPr kumimoji="0" lang="en-US" altLang="ja-JP" sz="2400" dirty="0" smtClean="0">
                <a:latin typeface="A-OTF 新ゴ Pr5 M" pitchFamily="34" charset="-128"/>
                <a:ea typeface="A-OTF 新ゴ Pr5 M" pitchFamily="34" charset="-128"/>
              </a:rPr>
              <a:t> -u   root    </a:t>
            </a:r>
            <a:r>
              <a:rPr kumimoji="0" lang="en-US" altLang="ja-JP" sz="2400" dirty="0" err="1" smtClean="0">
                <a:latin typeface="A-OTF 新ゴ Pr5 M" pitchFamily="34" charset="-128"/>
                <a:ea typeface="A-OTF 新ゴ Pr5 M" pitchFamily="34" charset="-128"/>
              </a:rPr>
              <a:t>appsdb</a:t>
            </a:r>
            <a:endParaRPr kumimoji="0" lang="en-US" altLang="ja-JP" sz="2400" dirty="0" smtClean="0">
              <a:latin typeface="A-OTF 新ゴ Pr5 M" pitchFamily="34" charset="-128"/>
              <a:ea typeface="A-OTF 新ゴ Pr5 M" pitchFamily="34" charset="-128"/>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7"/>
          <p:cNvSpPr>
            <a:spLocks noChangeArrowheads="1"/>
          </p:cNvSpPr>
          <p:nvPr/>
        </p:nvSpPr>
        <p:spPr bwMode="auto">
          <a:xfrm>
            <a:off x="1" y="692150"/>
            <a:ext cx="8604448" cy="5262979"/>
          </a:xfrm>
          <a:prstGeom prst="rect">
            <a:avLst/>
          </a:prstGeom>
          <a:noFill/>
          <a:ln w="9525">
            <a:noFill/>
            <a:miter lim="800000"/>
            <a:headEnd/>
            <a:tailEnd/>
          </a:ln>
        </p:spPr>
        <p:txBody>
          <a:bodyPr wrap="square">
            <a:spAutoFit/>
          </a:bodyPr>
          <a:lstStyle/>
          <a:p>
            <a:pPr>
              <a:buFont typeface="Arial" pitchFamily="34" charset="0"/>
              <a:buChar char="•"/>
              <a:defRPr/>
            </a:pPr>
            <a:r>
              <a:rPr kumimoji="0" lang="ja-JP" altLang="en-US" sz="2400" dirty="0" smtClean="0">
                <a:latin typeface="A-OTF 新ゴ Pr5 M" pitchFamily="34" charset="-128"/>
                <a:ea typeface="A-OTF 新ゴ Pr5 M" pitchFamily="34" charset="-128"/>
              </a:rPr>
              <a:t>データのダウンロードからインポート</a:t>
            </a:r>
            <a:endParaRPr kumimoji="0" lang="en-US" altLang="ja-JP" sz="2400" dirty="0" smtClean="0">
              <a:latin typeface="A-OTF 新ゴ Pr5 M" pitchFamily="34" charset="-128"/>
              <a:ea typeface="A-OTF 新ゴ Pr5 M" pitchFamily="34" charset="-128"/>
            </a:endParaRPr>
          </a:p>
          <a:p>
            <a:pPr lvl="1">
              <a:defRPr/>
            </a:pPr>
            <a:r>
              <a:rPr kumimoji="0" lang="en-US" altLang="ja-JP" sz="3200" dirty="0" smtClean="0">
                <a:latin typeface="A-OTF 新ゴ Pr5 M" pitchFamily="34" charset="-128"/>
                <a:ea typeface="A-OTF 新ゴ Pr5 M" pitchFamily="34" charset="-128"/>
              </a:rPr>
              <a:t># cd /</a:t>
            </a:r>
            <a:r>
              <a:rPr kumimoji="0" lang="en-US" altLang="ja-JP" sz="3200" dirty="0" err="1" smtClean="0">
                <a:latin typeface="A-OTF 新ゴ Pr5 M" pitchFamily="34" charset="-128"/>
                <a:ea typeface="A-OTF 新ゴ Pr5 M" pitchFamily="34" charset="-128"/>
              </a:rPr>
              <a:t>tmp</a:t>
            </a:r>
            <a:endParaRPr kumimoji="0" lang="en-US" altLang="ja-JP" sz="3200" dirty="0" smtClean="0">
              <a:latin typeface="A-OTF 新ゴ Pr5 M" pitchFamily="34" charset="-128"/>
              <a:ea typeface="A-OTF 新ゴ Pr5 M" pitchFamily="34" charset="-128"/>
            </a:endParaRPr>
          </a:p>
          <a:p>
            <a:pPr lvl="1">
              <a:defRPr/>
            </a:pPr>
            <a:r>
              <a:rPr kumimoji="0" lang="en-US" altLang="ja-JP" sz="3200" dirty="0" smtClean="0">
                <a:latin typeface="A-OTF 新ゴ Pr5 M" pitchFamily="34" charset="-128"/>
                <a:ea typeface="A-OTF 新ゴ Pr5 M" pitchFamily="34" charset="-128"/>
              </a:rPr>
              <a:t># </a:t>
            </a:r>
            <a:r>
              <a:rPr kumimoji="0" lang="en-US" altLang="ja-JP" sz="3200" dirty="0" err="1" smtClean="0">
                <a:latin typeface="A-OTF 新ゴ Pr5 M" pitchFamily="34" charset="-128"/>
                <a:ea typeface="A-OTF 新ゴ Pr5 M" pitchFamily="34" charset="-128"/>
              </a:rPr>
              <a:t>wget</a:t>
            </a:r>
            <a:r>
              <a:rPr kumimoji="0" lang="en-US" altLang="ja-JP" sz="3200" dirty="0" smtClean="0">
                <a:latin typeface="A-OTF 新ゴ Pr5 M" pitchFamily="34" charset="-128"/>
                <a:ea typeface="A-OTF 新ゴ Pr5 M" pitchFamily="34" charset="-128"/>
              </a:rPr>
              <a:t> </a:t>
            </a:r>
            <a:r>
              <a:rPr kumimoji="0" lang="en-US" altLang="ja-JP" sz="3200" dirty="0">
                <a:latin typeface="A-OTF 新ゴ Pr5 M" pitchFamily="34" charset="-128"/>
                <a:ea typeface="A-OTF 新ゴ Pr5 M" pitchFamily="34" charset="-128"/>
              </a:rPr>
              <a:t>http://163.44.164.151/apps.txt.gz</a:t>
            </a:r>
            <a:endParaRPr kumimoji="0" lang="en-US" altLang="ja-JP" sz="3200" dirty="0" smtClean="0">
              <a:latin typeface="A-OTF 新ゴ Pr5 M" pitchFamily="34" charset="-128"/>
              <a:ea typeface="A-OTF 新ゴ Pr5 M" pitchFamily="34" charset="-128"/>
            </a:endParaRPr>
          </a:p>
          <a:p>
            <a:pPr lvl="1">
              <a:defRPr/>
            </a:pPr>
            <a:r>
              <a:rPr kumimoji="0" lang="en-US" altLang="ja-JP" sz="3200" dirty="0" smtClean="0">
                <a:latin typeface="A-OTF 新ゴ Pr5 M" pitchFamily="34" charset="-128"/>
                <a:ea typeface="A-OTF 新ゴ Pr5 M" pitchFamily="34" charset="-128"/>
              </a:rPr>
              <a:t># </a:t>
            </a:r>
            <a:r>
              <a:rPr kumimoji="0" lang="en-US" altLang="ja-JP" sz="3200" dirty="0" err="1" smtClean="0">
                <a:latin typeface="A-OTF 新ゴ Pr5 M" pitchFamily="34" charset="-128"/>
                <a:ea typeface="A-OTF 新ゴ Pr5 M" pitchFamily="34" charset="-128"/>
              </a:rPr>
              <a:t>gunzip</a:t>
            </a:r>
            <a:r>
              <a:rPr kumimoji="0" lang="en-US" altLang="ja-JP" sz="3200" dirty="0" smtClean="0">
                <a:latin typeface="A-OTF 新ゴ Pr5 M" pitchFamily="34" charset="-128"/>
                <a:ea typeface="A-OTF 新ゴ Pr5 M" pitchFamily="34" charset="-128"/>
              </a:rPr>
              <a:t> apps.txt.gz</a:t>
            </a:r>
          </a:p>
          <a:p>
            <a:pPr lvl="1">
              <a:defRPr/>
            </a:pPr>
            <a:r>
              <a:rPr kumimoji="0" lang="en-US" altLang="ja-JP" sz="3200" dirty="0" err="1" smtClean="0">
                <a:latin typeface="A-OTF 新ゴ Pr5 M" pitchFamily="34" charset="-128"/>
                <a:ea typeface="A-OTF 新ゴ Pr5 M" pitchFamily="34" charset="-128"/>
              </a:rPr>
              <a:t>mysql</a:t>
            </a:r>
            <a:r>
              <a:rPr kumimoji="0" lang="en-US" altLang="ja-JP" sz="3200" dirty="0" smtClean="0">
                <a:latin typeface="A-OTF 新ゴ Pr5 M" pitchFamily="34" charset="-128"/>
                <a:ea typeface="A-OTF 新ゴ Pr5 M" pitchFamily="34" charset="-128"/>
              </a:rPr>
              <a:t> &gt; use </a:t>
            </a:r>
            <a:r>
              <a:rPr kumimoji="0" lang="en-US" altLang="ja-JP" sz="3200" dirty="0" err="1" smtClean="0">
                <a:latin typeface="A-OTF 新ゴ Pr5 M" pitchFamily="34" charset="-128"/>
                <a:ea typeface="A-OTF 新ゴ Pr5 M" pitchFamily="34" charset="-128"/>
              </a:rPr>
              <a:t>appsdb</a:t>
            </a:r>
            <a:r>
              <a:rPr kumimoji="0" lang="en-US" altLang="ja-JP" sz="3200" dirty="0" smtClean="0">
                <a:latin typeface="A-OTF 新ゴ Pr5 M" pitchFamily="34" charset="-128"/>
                <a:ea typeface="A-OTF 新ゴ Pr5 M" pitchFamily="34" charset="-128"/>
              </a:rPr>
              <a:t>;</a:t>
            </a:r>
          </a:p>
          <a:p>
            <a:pPr lvl="1">
              <a:defRPr/>
            </a:pPr>
            <a:r>
              <a:rPr kumimoji="0" lang="en-US" altLang="ja-JP" sz="3200" dirty="0" err="1" smtClean="0">
                <a:latin typeface="A-OTF 新ゴ Pr5 M" pitchFamily="34" charset="-128"/>
                <a:ea typeface="A-OTF 新ゴ Pr5 M" pitchFamily="34" charset="-128"/>
              </a:rPr>
              <a:t>mysql</a:t>
            </a:r>
            <a:r>
              <a:rPr kumimoji="0" lang="en-US" altLang="ja-JP" sz="3200" dirty="0" smtClean="0">
                <a:latin typeface="A-OTF 新ゴ Pr5 M" pitchFamily="34" charset="-128"/>
                <a:ea typeface="A-OTF 新ゴ Pr5 M" pitchFamily="34" charset="-128"/>
              </a:rPr>
              <a:t> &gt; load data </a:t>
            </a:r>
            <a:r>
              <a:rPr kumimoji="0" lang="en-US" altLang="ja-JP" sz="3200" dirty="0" err="1" smtClean="0">
                <a:latin typeface="A-OTF 新ゴ Pr5 M" pitchFamily="34" charset="-128"/>
                <a:ea typeface="A-OTF 新ゴ Pr5 M" pitchFamily="34" charset="-128"/>
              </a:rPr>
              <a:t>infile</a:t>
            </a:r>
            <a:r>
              <a:rPr kumimoji="0" lang="en-US" altLang="ja-JP" sz="3200" dirty="0" smtClean="0">
                <a:latin typeface="A-OTF 新ゴ Pr5 M" pitchFamily="34" charset="-128"/>
                <a:ea typeface="A-OTF 新ゴ Pr5 M" pitchFamily="34" charset="-128"/>
              </a:rPr>
              <a:t> '/</a:t>
            </a:r>
            <a:r>
              <a:rPr kumimoji="0" lang="en-US" altLang="ja-JP" sz="3200" dirty="0" err="1" smtClean="0">
                <a:latin typeface="A-OTF 新ゴ Pr5 M" pitchFamily="34" charset="-128"/>
                <a:ea typeface="A-OTF 新ゴ Pr5 M" pitchFamily="34" charset="-128"/>
              </a:rPr>
              <a:t>tmp</a:t>
            </a:r>
            <a:r>
              <a:rPr kumimoji="0" lang="en-US" altLang="ja-JP" sz="3200" dirty="0" smtClean="0">
                <a:latin typeface="A-OTF 新ゴ Pr5 M" pitchFamily="34" charset="-128"/>
                <a:ea typeface="A-OTF 新ゴ Pr5 M" pitchFamily="34" charset="-128"/>
              </a:rPr>
              <a:t>/apps.txt' into table apps fields terminated by '\t';</a:t>
            </a:r>
          </a:p>
          <a:p>
            <a:pPr lvl="2">
              <a:defRPr/>
            </a:pPr>
            <a:r>
              <a:rPr kumimoji="0" lang="en-US" altLang="ja-JP" sz="3200" dirty="0" smtClean="0">
                <a:latin typeface="A-OTF 新ゴ Pr5 M" pitchFamily="34" charset="-128"/>
                <a:ea typeface="A-OTF 新ゴ Pr5 M" pitchFamily="34" charset="-128"/>
              </a:rPr>
              <a:t>Query OK, 84273 rows affected, </a:t>
            </a:r>
            <a:r>
              <a:rPr kumimoji="0" lang="en-US" altLang="ja-JP" sz="3200" dirty="0" smtClean="0">
                <a:solidFill>
                  <a:srgbClr val="FF0000"/>
                </a:solidFill>
                <a:latin typeface="A-OTF 新ゴ Pr5 M" pitchFamily="34" charset="-128"/>
                <a:ea typeface="A-OTF 新ゴ Pr5 M" pitchFamily="34" charset="-128"/>
              </a:rPr>
              <a:t>1 warning </a:t>
            </a:r>
            <a:r>
              <a:rPr kumimoji="0" lang="en-US" altLang="ja-JP" sz="3200" dirty="0" smtClean="0">
                <a:latin typeface="A-OTF 新ゴ Pr5 M" pitchFamily="34" charset="-128"/>
                <a:ea typeface="A-OTF 新ゴ Pr5 M" pitchFamily="34" charset="-128"/>
              </a:rPr>
              <a:t>(7.76 sec)</a:t>
            </a:r>
          </a:p>
          <a:p>
            <a:pPr lvl="2">
              <a:defRPr/>
            </a:pPr>
            <a:r>
              <a:rPr kumimoji="0" lang="en-US" altLang="ja-JP" sz="3200" dirty="0" smtClean="0">
                <a:latin typeface="A-OTF 新ゴ Pr5 M" pitchFamily="34" charset="-128"/>
                <a:ea typeface="A-OTF 新ゴ Pr5 M" pitchFamily="34" charset="-128"/>
              </a:rPr>
              <a:t>Records: 84273  Deleted</a:t>
            </a:r>
            <a:r>
              <a:rPr kumimoji="0" lang="en-US" altLang="ja-JP" sz="2400" dirty="0" smtClean="0">
                <a:latin typeface="A-OTF 新ゴ Pr5 M" pitchFamily="34" charset="-128"/>
                <a:ea typeface="A-OTF 新ゴ Pr5 M" pitchFamily="34" charset="-128"/>
              </a:rPr>
              <a:t>: 0  Skipped: 0  </a:t>
            </a:r>
            <a:r>
              <a:rPr kumimoji="0" lang="en-US" altLang="ja-JP" sz="2400" dirty="0" smtClean="0">
                <a:solidFill>
                  <a:srgbClr val="FF0000"/>
                </a:solidFill>
                <a:latin typeface="A-OTF 新ゴ Pr5 M" pitchFamily="34" charset="-128"/>
                <a:ea typeface="A-OTF 新ゴ Pr5 M" pitchFamily="34" charset="-128"/>
              </a:rPr>
              <a:t>Warnings: 1</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7"/>
          <p:cNvSpPr>
            <a:spLocks noChangeArrowheads="1"/>
          </p:cNvSpPr>
          <p:nvPr/>
        </p:nvSpPr>
        <p:spPr bwMode="auto">
          <a:xfrm>
            <a:off x="468313" y="692150"/>
            <a:ext cx="8136135" cy="2354491"/>
          </a:xfrm>
          <a:prstGeom prst="rect">
            <a:avLst/>
          </a:prstGeom>
          <a:noFill/>
          <a:ln w="9525">
            <a:noFill/>
            <a:miter lim="800000"/>
            <a:headEnd/>
            <a:tailEnd/>
          </a:ln>
        </p:spPr>
        <p:txBody>
          <a:bodyPr wrap="square">
            <a:spAutoFit/>
          </a:bodyPr>
          <a:lstStyle/>
          <a:p>
            <a:pPr>
              <a:lnSpc>
                <a:spcPct val="150000"/>
              </a:lnSpc>
              <a:defRPr/>
            </a:pPr>
            <a:r>
              <a:rPr kumimoji="0" lang="en-US" altLang="ja-JP" sz="3600" smtClean="0">
                <a:latin typeface="A-OTF 新ゴ Pr5 M" pitchFamily="34" charset="-128"/>
                <a:ea typeface="A-OTF 新ゴ Pr5 M" pitchFamily="34" charset="-128"/>
              </a:rPr>
              <a:t>show warnings</a:t>
            </a:r>
          </a:p>
          <a:p>
            <a:pPr>
              <a:lnSpc>
                <a:spcPct val="150000"/>
              </a:lnSpc>
              <a:defRPr/>
            </a:pPr>
            <a:r>
              <a:rPr kumimoji="0" lang="en-US" altLang="ja-JP" smtClean="0">
                <a:latin typeface="A-OTF 新ゴ Pr5 M" pitchFamily="34" charset="-128"/>
                <a:ea typeface="A-OTF 新ゴ Pr5 M" pitchFamily="34" charset="-128"/>
              </a:rPr>
              <a:t>mysql&gt; show warnings;</a:t>
            </a:r>
          </a:p>
          <a:p>
            <a:pPr>
              <a:defRPr/>
            </a:pPr>
            <a:r>
              <a:rPr kumimoji="0" lang="en-US" altLang="ja-JP" sz="1100" smtClean="0">
                <a:latin typeface="ＭＳ ゴシック" pitchFamily="49" charset="-128"/>
                <a:ea typeface="ＭＳ ゴシック" pitchFamily="49" charset="-128"/>
              </a:rPr>
              <a:t>+---------+------+-----------------------------------------------------------------------------------------+</a:t>
            </a:r>
          </a:p>
          <a:p>
            <a:pPr>
              <a:defRPr/>
            </a:pPr>
            <a:r>
              <a:rPr kumimoji="0" lang="en-US" altLang="ja-JP" sz="1100" smtClean="0">
                <a:latin typeface="ＭＳ ゴシック" pitchFamily="49" charset="-128"/>
                <a:ea typeface="ＭＳ ゴシック" pitchFamily="49" charset="-128"/>
              </a:rPr>
              <a:t>| Level   | Code | Message                                                                                 |</a:t>
            </a:r>
          </a:p>
          <a:p>
            <a:pPr>
              <a:defRPr/>
            </a:pPr>
            <a:r>
              <a:rPr kumimoji="0" lang="en-US" altLang="ja-JP" sz="1100" smtClean="0">
                <a:latin typeface="ＭＳ ゴシック" pitchFamily="49" charset="-128"/>
                <a:ea typeface="ＭＳ ゴシック" pitchFamily="49" charset="-128"/>
              </a:rPr>
              <a:t>+---------+------+-----------------------------------------------------------------------------------------+</a:t>
            </a:r>
          </a:p>
          <a:p>
            <a:pPr>
              <a:defRPr/>
            </a:pPr>
            <a:r>
              <a:rPr kumimoji="0" lang="en-US" altLang="ja-JP" sz="1100" smtClean="0">
                <a:latin typeface="ＭＳ ゴシック" pitchFamily="49" charset="-128"/>
                <a:ea typeface="ＭＳ ゴシック" pitchFamily="49" charset="-128"/>
              </a:rPr>
              <a:t>| Warning | 1366 | Incorrect integer value: 'test' for column 'userRatingCountForCurrentVersion' at row 34 |</a:t>
            </a:r>
          </a:p>
          <a:p>
            <a:pPr>
              <a:defRPr/>
            </a:pPr>
            <a:r>
              <a:rPr kumimoji="0" lang="en-US" altLang="ja-JP" sz="1100" smtClean="0">
                <a:latin typeface="ＭＳ ゴシック" pitchFamily="49" charset="-128"/>
                <a:ea typeface="ＭＳ ゴシック" pitchFamily="49" charset="-128"/>
              </a:rPr>
              <a:t>+---------+------+-----------------------------------------------------------------------------------------+</a:t>
            </a:r>
          </a:p>
          <a:p>
            <a:pPr>
              <a:defRPr/>
            </a:pPr>
            <a:r>
              <a:rPr kumimoji="0" lang="en-US" altLang="ja-JP" sz="1100" smtClean="0">
                <a:latin typeface="ＭＳ ゴシック" pitchFamily="49" charset="-128"/>
                <a:ea typeface="ＭＳ ゴシック" pitchFamily="49" charset="-128"/>
              </a:rPr>
              <a:t>1 row in set (0.00 sec)</a:t>
            </a:r>
            <a:endParaRPr kumimoji="0" lang="en-US" altLang="ja-JP" sz="1100" smtClean="0">
              <a:solidFill>
                <a:srgbClr val="FF0000"/>
              </a:solidFill>
              <a:latin typeface="ＭＳ ゴシック" pitchFamily="49" charset="-128"/>
              <a:ea typeface="ＭＳ ゴシック" pitchFamily="49" charset="-128"/>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7"/>
          <p:cNvSpPr>
            <a:spLocks noChangeArrowheads="1"/>
          </p:cNvSpPr>
          <p:nvPr/>
        </p:nvSpPr>
        <p:spPr bwMode="auto">
          <a:xfrm>
            <a:off x="468313" y="692150"/>
            <a:ext cx="8568183" cy="2723823"/>
          </a:xfrm>
          <a:prstGeom prst="rect">
            <a:avLst/>
          </a:prstGeom>
          <a:noFill/>
          <a:ln w="9525">
            <a:noFill/>
            <a:miter lim="800000"/>
            <a:headEnd/>
            <a:tailEnd/>
          </a:ln>
        </p:spPr>
        <p:txBody>
          <a:bodyPr wrap="square">
            <a:spAutoFit/>
          </a:bodyPr>
          <a:lstStyle/>
          <a:p>
            <a:pPr>
              <a:lnSpc>
                <a:spcPct val="150000"/>
              </a:lnSpc>
              <a:defRPr/>
            </a:pPr>
            <a:r>
              <a:rPr kumimoji="0" lang="en-US" altLang="ja-JP" sz="3600" smtClean="0">
                <a:latin typeface="A-OTF 新ゴ Pr5 M" pitchFamily="34" charset="-128"/>
                <a:ea typeface="A-OTF 新ゴ Pr5 M" pitchFamily="34" charset="-128"/>
              </a:rPr>
              <a:t>show processlist </a:t>
            </a:r>
            <a:r>
              <a:rPr kumimoji="0" lang="ja-JP" altLang="en-US" sz="3600" smtClean="0">
                <a:latin typeface="A-OTF 新ゴ Pr5 M" pitchFamily="34" charset="-128"/>
                <a:ea typeface="A-OTF 新ゴ Pr5 M" pitchFamily="34" charset="-128"/>
              </a:rPr>
              <a:t>と </a:t>
            </a:r>
            <a:r>
              <a:rPr kumimoji="0" lang="en-US" altLang="ja-JP" sz="3600" smtClean="0">
                <a:latin typeface="A-OTF 新ゴ Pr5 M" pitchFamily="34" charset="-128"/>
                <a:ea typeface="A-OTF 新ゴ Pr5 M" pitchFamily="34" charset="-128"/>
              </a:rPr>
              <a:t>kill</a:t>
            </a:r>
          </a:p>
          <a:p>
            <a:pPr>
              <a:lnSpc>
                <a:spcPct val="150000"/>
              </a:lnSpc>
              <a:defRPr/>
            </a:pPr>
            <a:r>
              <a:rPr kumimoji="0" lang="en-US" altLang="ja-JP" smtClean="0">
                <a:latin typeface="A-OTF 新ゴ Pr5 M" pitchFamily="34" charset="-128"/>
                <a:ea typeface="A-OTF 新ゴ Pr5 M" pitchFamily="34" charset="-128"/>
              </a:rPr>
              <a:t>mysql&gt; show processlist;</a:t>
            </a:r>
          </a:p>
          <a:p>
            <a:pPr>
              <a:defRPr/>
            </a:pPr>
            <a:r>
              <a:rPr kumimoji="0" lang="en-US" altLang="ja-JP" sz="700" smtClean="0">
                <a:latin typeface="ＭＳ ゴシック" pitchFamily="49" charset="-128"/>
                <a:ea typeface="ＭＳ ゴシック" pitchFamily="49" charset="-128"/>
              </a:rPr>
              <a:t>+-----+------+-----------------+--------+---------+------+-------+----------------------------------------------------------------------------+-----------+---------------+-----------+</a:t>
            </a:r>
          </a:p>
          <a:p>
            <a:pPr>
              <a:defRPr/>
            </a:pPr>
            <a:r>
              <a:rPr kumimoji="0" lang="en-US" altLang="ja-JP" sz="700" smtClean="0">
                <a:latin typeface="ＭＳ ゴシック" pitchFamily="49" charset="-128"/>
                <a:ea typeface="ＭＳ ゴシック" pitchFamily="49" charset="-128"/>
              </a:rPr>
              <a:t>| </a:t>
            </a:r>
            <a:r>
              <a:rPr kumimoji="0" lang="en-US" altLang="ja-JP" sz="700" smtClean="0">
                <a:solidFill>
                  <a:srgbClr val="FF0000"/>
                </a:solidFill>
                <a:latin typeface="ＭＳ ゴシック" pitchFamily="49" charset="-128"/>
                <a:ea typeface="ＭＳ ゴシック" pitchFamily="49" charset="-128"/>
              </a:rPr>
              <a:t>Id</a:t>
            </a:r>
            <a:r>
              <a:rPr kumimoji="0" lang="en-US" altLang="ja-JP" sz="700" smtClean="0">
                <a:latin typeface="ＭＳ ゴシック" pitchFamily="49" charset="-128"/>
                <a:ea typeface="ＭＳ ゴシック" pitchFamily="49" charset="-128"/>
              </a:rPr>
              <a:t>  | User | Host            | db     | Command | Time | State | Info                                                                       | Rows_sent | Rows_examined | Rows_read |</a:t>
            </a:r>
          </a:p>
          <a:p>
            <a:pPr>
              <a:defRPr/>
            </a:pPr>
            <a:r>
              <a:rPr kumimoji="0" lang="en-US" altLang="ja-JP" sz="700" smtClean="0">
                <a:latin typeface="ＭＳ ゴシック" pitchFamily="49" charset="-128"/>
                <a:ea typeface="ＭＳ ゴシック" pitchFamily="49" charset="-128"/>
              </a:rPr>
              <a:t>+-----+------+-----------------+--------+---------+------+-------+----------------------------------------------------------------------------+-----------+---------------+-----------+</a:t>
            </a:r>
          </a:p>
          <a:p>
            <a:pPr>
              <a:defRPr/>
            </a:pPr>
            <a:r>
              <a:rPr kumimoji="0" lang="en-US" altLang="ja-JP" sz="700" smtClean="0">
                <a:latin typeface="ＭＳ ゴシック" pitchFamily="49" charset="-128"/>
                <a:ea typeface="ＭＳ ゴシック" pitchFamily="49" charset="-128"/>
              </a:rPr>
              <a:t>| 265 | root | 127.0.0.1:42855 | NULL   | Sleep   | 3930 |       | NULL                                                                       |         6 |             6 |         6 |</a:t>
            </a:r>
          </a:p>
          <a:p>
            <a:pPr>
              <a:defRPr/>
            </a:pPr>
            <a:r>
              <a:rPr kumimoji="0" lang="en-US" altLang="ja-JP" sz="700" smtClean="0">
                <a:latin typeface="ＭＳ ゴシック" pitchFamily="49" charset="-128"/>
                <a:ea typeface="ＭＳ ゴシック" pitchFamily="49" charset="-128"/>
              </a:rPr>
              <a:t>| 266 | root | 127.0.0.1:42857 | gmodb  | Sleep   | 3566 |       | NULL                                                                       |         0 |             0 |         0 |</a:t>
            </a:r>
          </a:p>
          <a:p>
            <a:pPr>
              <a:defRPr/>
            </a:pPr>
            <a:r>
              <a:rPr kumimoji="0" lang="en-US" altLang="ja-JP" sz="700" smtClean="0">
                <a:latin typeface="ＭＳ ゴシック" pitchFamily="49" charset="-128"/>
                <a:ea typeface="ＭＳ ゴシック" pitchFamily="49" charset="-128"/>
              </a:rPr>
              <a:t>| </a:t>
            </a:r>
            <a:r>
              <a:rPr kumimoji="0" lang="en-US" altLang="ja-JP" sz="700" smtClean="0">
                <a:solidFill>
                  <a:srgbClr val="FF0000"/>
                </a:solidFill>
                <a:latin typeface="ＭＳ ゴシック" pitchFamily="49" charset="-128"/>
                <a:ea typeface="ＭＳ ゴシック" pitchFamily="49" charset="-128"/>
              </a:rPr>
              <a:t>277</a:t>
            </a:r>
            <a:r>
              <a:rPr kumimoji="0" lang="en-US" altLang="ja-JP" sz="700" smtClean="0">
                <a:latin typeface="ＭＳ ゴシック" pitchFamily="49" charset="-128"/>
                <a:ea typeface="ＭＳ ゴシック" pitchFamily="49" charset="-128"/>
              </a:rPr>
              <a:t> | root | localhost       | appsdb | Query   |    </a:t>
            </a:r>
            <a:r>
              <a:rPr kumimoji="0" lang="en-US" altLang="ja-JP" sz="700" smtClean="0">
                <a:solidFill>
                  <a:srgbClr val="FF0000"/>
                </a:solidFill>
                <a:latin typeface="ＭＳ ゴシック" pitchFamily="49" charset="-128"/>
                <a:ea typeface="ＭＳ ゴシック" pitchFamily="49" charset="-128"/>
              </a:rPr>
              <a:t>6</a:t>
            </a:r>
            <a:r>
              <a:rPr kumimoji="0" lang="en-US" altLang="ja-JP" sz="700" smtClean="0">
                <a:latin typeface="ＭＳ ゴシック" pitchFamily="49" charset="-128"/>
                <a:ea typeface="ＭＳ ゴシック" pitchFamily="49" charset="-128"/>
              </a:rPr>
              <a:t> | NULL  | </a:t>
            </a:r>
            <a:r>
              <a:rPr kumimoji="0" lang="en-US" altLang="ja-JP" sz="700" smtClean="0">
                <a:solidFill>
                  <a:srgbClr val="FF0000"/>
                </a:solidFill>
                <a:latin typeface="ＭＳ ゴシック" pitchFamily="49" charset="-128"/>
                <a:ea typeface="ＭＳ ゴシック" pitchFamily="49" charset="-128"/>
              </a:rPr>
              <a:t>load data infile '/tmp/apps.txt' into table apps fields terminated by '\t'</a:t>
            </a:r>
            <a:r>
              <a:rPr kumimoji="0" lang="en-US" altLang="ja-JP" sz="700" smtClean="0">
                <a:latin typeface="ＭＳ ゴシック" pitchFamily="49" charset="-128"/>
                <a:ea typeface="ＭＳ ゴシック" pitchFamily="49" charset="-128"/>
              </a:rPr>
              <a:t> |         0 |             0 |         0 |</a:t>
            </a:r>
          </a:p>
          <a:p>
            <a:pPr>
              <a:defRPr/>
            </a:pPr>
            <a:r>
              <a:rPr kumimoji="0" lang="en-US" altLang="ja-JP" sz="700" smtClean="0">
                <a:latin typeface="ＭＳ ゴシック" pitchFamily="49" charset="-128"/>
                <a:ea typeface="ＭＳ ゴシック" pitchFamily="49" charset="-128"/>
              </a:rPr>
              <a:t>| 278 | root | localhost       | appsdb | Query   |    0 | NULL  | show processlist                                                           |         0 |             0 |         0 |</a:t>
            </a:r>
          </a:p>
          <a:p>
            <a:pPr>
              <a:defRPr/>
            </a:pPr>
            <a:r>
              <a:rPr kumimoji="0" lang="en-US" altLang="ja-JP" sz="700" smtClean="0">
                <a:latin typeface="ＭＳ ゴシック" pitchFamily="49" charset="-128"/>
                <a:ea typeface="ＭＳ ゴシック" pitchFamily="49" charset="-128"/>
              </a:rPr>
              <a:t>+-----+------+-----------------+--------+---------+------+-------+----------------------------------------------------------------------------+-----------+---------------+-----------+</a:t>
            </a:r>
          </a:p>
          <a:p>
            <a:pPr>
              <a:defRPr/>
            </a:pPr>
            <a:r>
              <a:rPr kumimoji="0" lang="en-US" altLang="ja-JP" sz="700" smtClean="0">
                <a:latin typeface="ＭＳ ゴシック" pitchFamily="49" charset="-128"/>
                <a:ea typeface="ＭＳ ゴシック" pitchFamily="49" charset="-128"/>
              </a:rPr>
              <a:t>4 rows in set (0.00 sec)</a:t>
            </a:r>
            <a:r>
              <a:rPr kumimoji="0" lang="en-US" altLang="ja-JP" sz="800" smtClean="0">
                <a:latin typeface="A-OTF 新ゴ Pr5 M" pitchFamily="34" charset="-128"/>
                <a:ea typeface="A-OTF 新ゴ Pr5 M" pitchFamily="34" charset="-128"/>
              </a:rPr>
              <a:t> </a:t>
            </a:r>
          </a:p>
          <a:p>
            <a:pPr>
              <a:defRPr/>
            </a:pPr>
            <a:endParaRPr kumimoji="0" lang="en-US" altLang="ja-JP" sz="800" smtClean="0">
              <a:latin typeface="A-OTF 新ゴ Pr5 M" pitchFamily="34" charset="-128"/>
              <a:ea typeface="A-OTF 新ゴ Pr5 M" pitchFamily="34" charset="-128"/>
            </a:endParaRPr>
          </a:p>
          <a:p>
            <a:pPr>
              <a:defRPr/>
            </a:pPr>
            <a:r>
              <a:rPr kumimoji="0" lang="en-US" altLang="ja-JP" smtClean="0">
                <a:latin typeface="A-OTF 新ゴ Pr5 M" pitchFamily="34" charset="-128"/>
                <a:ea typeface="A-OTF 新ゴ Pr5 M" pitchFamily="34" charset="-128"/>
              </a:rPr>
              <a:t>mysql&gt; kill 277;</a:t>
            </a:r>
            <a:endParaRPr kumimoji="0" lang="en-US" altLang="ja-JP" sz="1600" smtClean="0">
              <a:solidFill>
                <a:srgbClr val="FF0000"/>
              </a:solidFill>
              <a:latin typeface="ＭＳ ゴシック" pitchFamily="49" charset="-128"/>
              <a:ea typeface="ＭＳ ゴシック" pitchFamily="49" charset="-128"/>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7"/>
          <p:cNvSpPr>
            <a:spLocks noChangeArrowheads="1"/>
          </p:cNvSpPr>
          <p:nvPr/>
        </p:nvSpPr>
        <p:spPr bwMode="auto">
          <a:xfrm>
            <a:off x="-36512" y="692150"/>
            <a:ext cx="9144000" cy="4431983"/>
          </a:xfrm>
          <a:prstGeom prst="rect">
            <a:avLst/>
          </a:prstGeom>
          <a:noFill/>
          <a:ln w="9525">
            <a:noFill/>
            <a:miter lim="800000"/>
            <a:headEnd/>
            <a:tailEnd/>
          </a:ln>
        </p:spPr>
        <p:txBody>
          <a:bodyPr wrap="square">
            <a:spAutoFit/>
          </a:bodyPr>
          <a:lstStyle/>
          <a:p>
            <a:pPr>
              <a:lnSpc>
                <a:spcPct val="150000"/>
              </a:lnSpc>
              <a:defRPr/>
            </a:pPr>
            <a:r>
              <a:rPr kumimoji="0" lang="ja-JP" altLang="en-US" sz="4000" smtClean="0">
                <a:latin typeface="A-OTF 新ゴ Pr5 M" pitchFamily="34" charset="-128"/>
                <a:ea typeface="A-OTF 新ゴ Pr5 M" pitchFamily="34" charset="-128"/>
              </a:rPr>
              <a:t>とりあえず</a:t>
            </a:r>
            <a:r>
              <a:rPr kumimoji="0" lang="en-US" altLang="ja-JP" sz="4000" smtClean="0">
                <a:latin typeface="A-OTF 新ゴ Pr5 M" pitchFamily="34" charset="-128"/>
                <a:ea typeface="A-OTF 新ゴ Pr5 M" pitchFamily="34" charset="-128"/>
              </a:rPr>
              <a:t>SELECT</a:t>
            </a:r>
          </a:p>
          <a:p>
            <a:pPr>
              <a:lnSpc>
                <a:spcPct val="150000"/>
              </a:lnSpc>
              <a:defRPr/>
            </a:pPr>
            <a:r>
              <a:rPr kumimoji="0" lang="en-US" altLang="ja-JP" sz="2800" smtClean="0">
                <a:latin typeface="A-OTF 新ゴ Pr5 M" pitchFamily="34" charset="-128"/>
                <a:ea typeface="A-OTF 新ゴ Pr5 M" pitchFamily="34" charset="-128"/>
              </a:rPr>
              <a:t>mysql&gt; select artistName, trackName from apps</a:t>
            </a:r>
          </a:p>
          <a:p>
            <a:pPr>
              <a:lnSpc>
                <a:spcPct val="150000"/>
              </a:lnSpc>
              <a:defRPr/>
            </a:pPr>
            <a:r>
              <a:rPr kumimoji="0" lang="en-US" altLang="ja-JP" sz="2800" smtClean="0">
                <a:latin typeface="A-OTF 新ゴ Pr5 M" pitchFamily="34" charset="-128"/>
                <a:ea typeface="A-OTF 新ゴ Pr5 M" pitchFamily="34" charset="-128"/>
              </a:rPr>
              <a:t>            where artistName = </a:t>
            </a:r>
            <a:r>
              <a:rPr kumimoji="0" lang="en-US" altLang="ja-JP" sz="2800" smtClean="0">
                <a:solidFill>
                  <a:srgbClr val="FF0000"/>
                </a:solidFill>
                <a:latin typeface="A-OTF 新ゴ Pr5 M" pitchFamily="34" charset="-128"/>
                <a:ea typeface="A-OTF 新ゴ Pr5 M" pitchFamily="34" charset="-128"/>
              </a:rPr>
              <a:t>'JWord Inc.' </a:t>
            </a:r>
            <a:r>
              <a:rPr kumimoji="0" lang="en-US" altLang="ja-JP" sz="2800" smtClean="0">
                <a:latin typeface="A-OTF 新ゴ Pr5 M" pitchFamily="34" charset="-128"/>
                <a:ea typeface="A-OTF 新ゴ Pr5 M" pitchFamily="34" charset="-128"/>
              </a:rPr>
              <a:t>limit 10;</a:t>
            </a:r>
          </a:p>
          <a:p>
            <a:pPr>
              <a:lnSpc>
                <a:spcPct val="150000"/>
              </a:lnSpc>
              <a:defRPr/>
            </a:pPr>
            <a:r>
              <a:rPr kumimoji="0" lang="en-US" altLang="ja-JP" sz="600" smtClean="0">
                <a:latin typeface="ＭＳ ゴシック" pitchFamily="49" charset="-128"/>
                <a:ea typeface="ＭＳ ゴシック" pitchFamily="49" charset="-128"/>
              </a:rPr>
              <a:t>+------------+-----------------------------------------------------------------------------------------------------------------------------------------------------------------------------------------------------+</a:t>
            </a:r>
          </a:p>
          <a:p>
            <a:pPr>
              <a:lnSpc>
                <a:spcPct val="150000"/>
              </a:lnSpc>
              <a:defRPr/>
            </a:pPr>
            <a:r>
              <a:rPr kumimoji="0" lang="en-US" altLang="ja-JP" sz="600" smtClean="0">
                <a:latin typeface="ＭＳ ゴシック" pitchFamily="49" charset="-128"/>
                <a:ea typeface="ＭＳ ゴシック" pitchFamily="49" charset="-128"/>
              </a:rPr>
              <a:t>| artistName | trackName                                                                                                                                                                                           |</a:t>
            </a:r>
          </a:p>
          <a:p>
            <a:pPr>
              <a:lnSpc>
                <a:spcPct val="150000"/>
              </a:lnSpc>
              <a:defRPr/>
            </a:pPr>
            <a:r>
              <a:rPr kumimoji="0" lang="en-US" altLang="ja-JP" sz="600" smtClean="0">
                <a:latin typeface="ＭＳ ゴシック" pitchFamily="49" charset="-128"/>
                <a:ea typeface="ＭＳ ゴシック" pitchFamily="49" charset="-128"/>
              </a:rPr>
              <a:t>+------------+-----------------------------------------------------------------------------------------------------------------------------------------------------------------------------------------------------+</a:t>
            </a:r>
          </a:p>
          <a:p>
            <a:pPr>
              <a:lnSpc>
                <a:spcPct val="150000"/>
              </a:lnSpc>
              <a:defRPr/>
            </a:pPr>
            <a:r>
              <a:rPr kumimoji="0" lang="en-US" altLang="ja-JP" sz="600" smtClean="0">
                <a:latin typeface="ＭＳ ゴシック" pitchFamily="49" charset="-128"/>
                <a:ea typeface="ＭＳ ゴシック" pitchFamily="49" charset="-128"/>
              </a:rPr>
              <a:t>| JWord Inc. | </a:t>
            </a:r>
            <a:r>
              <a:rPr kumimoji="0" lang="ja-JP" altLang="en-US" sz="600" smtClean="0">
                <a:latin typeface="ＭＳ ゴシック" pitchFamily="49" charset="-128"/>
                <a:ea typeface="ＭＳ ゴシック" pitchFamily="49" charset="-128"/>
              </a:rPr>
              <a:t>買い物ポケット</a:t>
            </a:r>
            <a:r>
              <a:rPr kumimoji="0" lang="en-US" altLang="ja-JP" sz="600" smtClean="0">
                <a:latin typeface="ＭＳ ゴシック" pitchFamily="49" charset="-128"/>
                <a:ea typeface="ＭＳ ゴシック" pitchFamily="49" charset="-128"/>
              </a:rPr>
              <a:t>byGMO </a:t>
            </a:r>
            <a:r>
              <a:rPr kumimoji="0" lang="ja-JP" altLang="en-US" sz="600" smtClean="0">
                <a:latin typeface="ＭＳ ゴシック" pitchFamily="49" charset="-128"/>
                <a:ea typeface="ＭＳ ゴシック" pitchFamily="49" charset="-128"/>
              </a:rPr>
              <a:t>～通販サイトの最安値を一括検索。価格比較やバーコード検索、ランキングでお買い物を応援する無料ショッピングアプリ～                                                                </a:t>
            </a:r>
            <a:r>
              <a:rPr kumimoji="0" lang="en-US" altLang="ja-JP" sz="600" smtClean="0">
                <a:latin typeface="ＭＳ ゴシック" pitchFamily="49" charset="-128"/>
                <a:ea typeface="ＭＳ ゴシック" pitchFamily="49" charset="-128"/>
              </a:rPr>
              <a:t>|</a:t>
            </a:r>
          </a:p>
          <a:p>
            <a:pPr>
              <a:lnSpc>
                <a:spcPct val="150000"/>
              </a:lnSpc>
              <a:defRPr/>
            </a:pPr>
            <a:r>
              <a:rPr kumimoji="0" lang="en-US" altLang="ja-JP" sz="600" smtClean="0">
                <a:latin typeface="ＭＳ ゴシック" pitchFamily="49" charset="-128"/>
                <a:ea typeface="ＭＳ ゴシック" pitchFamily="49" charset="-128"/>
              </a:rPr>
              <a:t>| JWord Inc. | Find Magazine byGMO                                                                                                                                                                                 |</a:t>
            </a:r>
          </a:p>
          <a:p>
            <a:pPr>
              <a:lnSpc>
                <a:spcPct val="150000"/>
              </a:lnSpc>
              <a:defRPr/>
            </a:pPr>
            <a:r>
              <a:rPr kumimoji="0" lang="en-US" altLang="ja-JP" sz="600" smtClean="0">
                <a:latin typeface="ＭＳ ゴシック" pitchFamily="49" charset="-128"/>
                <a:ea typeface="ＭＳ ゴシック" pitchFamily="49" charset="-128"/>
              </a:rPr>
              <a:t>| JWord Inc. | </a:t>
            </a:r>
            <a:r>
              <a:rPr kumimoji="0" lang="ja-JP" altLang="en-US" sz="600" smtClean="0">
                <a:latin typeface="ＭＳ ゴシック" pitchFamily="49" charset="-128"/>
                <a:ea typeface="ＭＳ ゴシック" pitchFamily="49" charset="-128"/>
              </a:rPr>
              <a:t>黄金爆走</a:t>
            </a:r>
            <a:r>
              <a:rPr kumimoji="0" lang="en-US" altLang="ja-JP" sz="600" smtClean="0">
                <a:latin typeface="ＭＳ ゴシック" pitchFamily="49" charset="-128"/>
                <a:ea typeface="ＭＳ ゴシック" pitchFamily="49" charset="-128"/>
              </a:rPr>
              <a:t>!</a:t>
            </a:r>
            <a:r>
              <a:rPr kumimoji="0" lang="ja-JP" altLang="en-US" sz="600" smtClean="0">
                <a:latin typeface="ＭＳ ゴシック" pitchFamily="49" charset="-128"/>
                <a:ea typeface="ＭＳ ゴシック" pitchFamily="49" charset="-128"/>
              </a:rPr>
              <a:t>デコトラトーナメント                                                                                                                                                                       </a:t>
            </a:r>
            <a:r>
              <a:rPr kumimoji="0" lang="en-US" altLang="ja-JP" sz="600" smtClean="0">
                <a:latin typeface="ＭＳ ゴシック" pitchFamily="49" charset="-128"/>
                <a:ea typeface="ＭＳ ゴシック" pitchFamily="49" charset="-128"/>
              </a:rPr>
              <a:t>|</a:t>
            </a:r>
          </a:p>
          <a:p>
            <a:pPr>
              <a:lnSpc>
                <a:spcPct val="150000"/>
              </a:lnSpc>
              <a:defRPr/>
            </a:pPr>
            <a:r>
              <a:rPr kumimoji="0" lang="en-US" altLang="ja-JP" sz="600" smtClean="0">
                <a:latin typeface="ＭＳ ゴシック" pitchFamily="49" charset="-128"/>
                <a:ea typeface="ＭＳ ゴシック" pitchFamily="49" charset="-128"/>
              </a:rPr>
              <a:t>| JWord Inc. | </a:t>
            </a:r>
            <a:r>
              <a:rPr kumimoji="0" lang="ja-JP" altLang="en-US" sz="600" smtClean="0">
                <a:latin typeface="ＭＳ ゴシック" pitchFamily="49" charset="-128"/>
                <a:ea typeface="ＭＳ ゴシック" pitchFamily="49" charset="-128"/>
              </a:rPr>
              <a:t>知らせてオッシー</a:t>
            </a:r>
            <a:r>
              <a:rPr kumimoji="0" lang="en-US" altLang="ja-JP" sz="600" smtClean="0">
                <a:latin typeface="ＭＳ ゴシック" pitchFamily="49" charset="-128"/>
                <a:ea typeface="ＭＳ ゴシック" pitchFamily="49" charset="-128"/>
              </a:rPr>
              <a:t>byGMO - </a:t>
            </a:r>
            <a:r>
              <a:rPr kumimoji="0" lang="ja-JP" altLang="en-US" sz="600" smtClean="0">
                <a:latin typeface="ＭＳ ゴシック" pitchFamily="49" charset="-128"/>
                <a:ea typeface="ＭＳ ゴシック" pitchFamily="49" charset="-128"/>
              </a:rPr>
              <a:t>天気予報、気象警報、電車遅延、スケジュールなどをプッシュ通知でお届け！                                                                                                      </a:t>
            </a:r>
            <a:r>
              <a:rPr kumimoji="0" lang="en-US" altLang="ja-JP" sz="600" smtClean="0">
                <a:latin typeface="ＭＳ ゴシック" pitchFamily="49" charset="-128"/>
                <a:ea typeface="ＭＳ ゴシック" pitchFamily="49" charset="-128"/>
              </a:rPr>
              <a:t>|</a:t>
            </a:r>
          </a:p>
          <a:p>
            <a:pPr>
              <a:lnSpc>
                <a:spcPct val="150000"/>
              </a:lnSpc>
              <a:defRPr/>
            </a:pPr>
            <a:r>
              <a:rPr kumimoji="0" lang="en-US" altLang="ja-JP" sz="600" smtClean="0">
                <a:latin typeface="ＭＳ ゴシック" pitchFamily="49" charset="-128"/>
                <a:ea typeface="ＭＳ ゴシック" pitchFamily="49" charset="-128"/>
              </a:rPr>
              <a:t>| JWord Inc. | </a:t>
            </a:r>
            <a:r>
              <a:rPr kumimoji="0" lang="ja-JP" altLang="en-US" sz="600" smtClean="0">
                <a:latin typeface="ＭＳ ゴシック" pitchFamily="49" charset="-128"/>
                <a:ea typeface="ＭＳ ゴシック" pitchFamily="49" charset="-128"/>
              </a:rPr>
              <a:t>値下げアプリ</a:t>
            </a:r>
            <a:r>
              <a:rPr kumimoji="0" lang="en-US" altLang="ja-JP" sz="600" smtClean="0">
                <a:latin typeface="ＭＳ ゴシック" pitchFamily="49" charset="-128"/>
                <a:ea typeface="ＭＳ ゴシック" pitchFamily="49" charset="-128"/>
              </a:rPr>
              <a:t>byGMO                                                                                                                                                                                   |</a:t>
            </a:r>
          </a:p>
          <a:p>
            <a:pPr>
              <a:lnSpc>
                <a:spcPct val="150000"/>
              </a:lnSpc>
              <a:defRPr/>
            </a:pPr>
            <a:r>
              <a:rPr kumimoji="0" lang="en-US" altLang="ja-JP" sz="600" smtClean="0">
                <a:latin typeface="ＭＳ ゴシック" pitchFamily="49" charset="-128"/>
                <a:ea typeface="ＭＳ ゴシック" pitchFamily="49" charset="-128"/>
              </a:rPr>
              <a:t>| JWord Inc. | </a:t>
            </a:r>
            <a:r>
              <a:rPr kumimoji="0" lang="ja-JP" altLang="en-US" sz="600" smtClean="0">
                <a:latin typeface="ＭＳ ゴシック" pitchFamily="49" charset="-128"/>
                <a:ea typeface="ＭＳ ゴシック" pitchFamily="49" charset="-128"/>
              </a:rPr>
              <a:t>ホンジラス</a:t>
            </a:r>
            <a:r>
              <a:rPr kumimoji="0" lang="en-US" altLang="ja-JP" sz="600" smtClean="0">
                <a:latin typeface="ＭＳ ゴシック" pitchFamily="49" charset="-128"/>
                <a:ea typeface="ＭＳ ゴシック" pitchFamily="49" charset="-128"/>
              </a:rPr>
              <a:t>byGMO - </a:t>
            </a:r>
            <a:r>
              <a:rPr kumimoji="0" lang="ja-JP" altLang="en-US" sz="600" smtClean="0">
                <a:latin typeface="ＭＳ ゴシック" pitchFamily="49" charset="-128"/>
                <a:ea typeface="ＭＳ ゴシック" pitchFamily="49" charset="-128"/>
              </a:rPr>
              <a:t>買い逃したくない本の予約・発売日をプッシュ通知で リマインド！                                                                                                                     </a:t>
            </a:r>
            <a:r>
              <a:rPr kumimoji="0" lang="en-US" altLang="ja-JP" sz="600" smtClean="0">
                <a:latin typeface="ＭＳ ゴシック" pitchFamily="49" charset="-128"/>
                <a:ea typeface="ＭＳ ゴシック" pitchFamily="49" charset="-128"/>
              </a:rPr>
              <a:t>|</a:t>
            </a:r>
          </a:p>
          <a:p>
            <a:pPr>
              <a:lnSpc>
                <a:spcPct val="150000"/>
              </a:lnSpc>
              <a:defRPr/>
            </a:pPr>
            <a:r>
              <a:rPr kumimoji="0" lang="en-US" altLang="ja-JP" sz="600" smtClean="0">
                <a:latin typeface="ＭＳ ゴシック" pitchFamily="49" charset="-128"/>
                <a:ea typeface="ＭＳ ゴシック" pitchFamily="49" charset="-128"/>
              </a:rPr>
              <a:t>| JWord Inc. | Aradhana byGMO                                                                                                                                                                                      |</a:t>
            </a:r>
          </a:p>
          <a:p>
            <a:pPr>
              <a:lnSpc>
                <a:spcPct val="150000"/>
              </a:lnSpc>
              <a:defRPr/>
            </a:pPr>
            <a:r>
              <a:rPr kumimoji="0" lang="en-US" altLang="ja-JP" sz="600" smtClean="0">
                <a:latin typeface="ＭＳ ゴシック" pitchFamily="49" charset="-128"/>
                <a:ea typeface="ＭＳ ゴシック" pitchFamily="49" charset="-128"/>
              </a:rPr>
              <a:t>| JWord Inc. | Secret Room of Maiden byGMO                                                                                                                                                                         |</a:t>
            </a:r>
          </a:p>
          <a:p>
            <a:pPr>
              <a:lnSpc>
                <a:spcPct val="150000"/>
              </a:lnSpc>
              <a:defRPr/>
            </a:pPr>
            <a:r>
              <a:rPr kumimoji="0" lang="en-US" altLang="ja-JP" sz="600" smtClean="0">
                <a:latin typeface="ＭＳ ゴシック" pitchFamily="49" charset="-128"/>
                <a:ea typeface="ＭＳ ゴシック" pitchFamily="49" charset="-128"/>
              </a:rPr>
              <a:t>+------------+-----------------------------------------------------------------------------------------------------------------------------------------------------------------------------------------------------+</a:t>
            </a:r>
          </a:p>
          <a:p>
            <a:pPr>
              <a:lnSpc>
                <a:spcPct val="150000"/>
              </a:lnSpc>
              <a:defRPr/>
            </a:pPr>
            <a:r>
              <a:rPr kumimoji="0" lang="en-US" altLang="ja-JP" sz="2000" smtClean="0">
                <a:solidFill>
                  <a:srgbClr val="FF0000"/>
                </a:solidFill>
                <a:latin typeface="ＭＳ ゴシック" pitchFamily="49" charset="-128"/>
                <a:ea typeface="ＭＳ ゴシック" pitchFamily="49" charset="-128"/>
              </a:rPr>
              <a:t>8 rows in set (2.32 sec)</a:t>
            </a:r>
            <a:endParaRPr kumimoji="0" lang="en-US" altLang="ja-JP" sz="4800" smtClean="0">
              <a:solidFill>
                <a:srgbClr val="FF0000"/>
              </a:solidFill>
              <a:latin typeface="ＭＳ ゴシック" pitchFamily="49" charset="-128"/>
              <a:ea typeface="ＭＳ ゴシック" pitchFamily="49" charset="-128"/>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7"/>
          <p:cNvSpPr>
            <a:spLocks noChangeArrowheads="1"/>
          </p:cNvSpPr>
          <p:nvPr/>
        </p:nvSpPr>
        <p:spPr bwMode="auto">
          <a:xfrm>
            <a:off x="468313" y="692150"/>
            <a:ext cx="8675687" cy="2400657"/>
          </a:xfrm>
          <a:prstGeom prst="rect">
            <a:avLst/>
          </a:prstGeom>
          <a:noFill/>
          <a:ln w="9525">
            <a:noFill/>
            <a:miter lim="800000"/>
            <a:headEnd/>
            <a:tailEnd/>
          </a:ln>
        </p:spPr>
        <p:txBody>
          <a:bodyPr wrap="square">
            <a:spAutoFit/>
          </a:bodyPr>
          <a:lstStyle/>
          <a:p>
            <a:pPr>
              <a:lnSpc>
                <a:spcPct val="150000"/>
              </a:lnSpc>
              <a:defRPr/>
            </a:pPr>
            <a:r>
              <a:rPr kumimoji="0" lang="en-US" altLang="ja-JP" sz="4000" smtClean="0">
                <a:latin typeface="A-OTF 新ゴ Pr5 M" pitchFamily="34" charset="-128"/>
                <a:ea typeface="A-OTF 新ゴ Pr5 M" pitchFamily="34" charset="-128"/>
              </a:rPr>
              <a:t>index</a:t>
            </a:r>
          </a:p>
          <a:p>
            <a:pPr>
              <a:lnSpc>
                <a:spcPct val="150000"/>
              </a:lnSpc>
              <a:defRPr/>
            </a:pPr>
            <a:r>
              <a:rPr kumimoji="0" lang="ja-JP" altLang="en-US" sz="2000" smtClean="0">
                <a:latin typeface="A-OTF 新ゴ Pr5 M" pitchFamily="34" charset="-128"/>
                <a:ea typeface="A-OTF 新ゴ Pr5 M" pitchFamily="34" charset="-128"/>
              </a:rPr>
              <a:t>本の索引と一緒の考え方</a:t>
            </a:r>
            <a:endParaRPr kumimoji="0" lang="en-US" altLang="ja-JP" sz="2000" smtClean="0">
              <a:latin typeface="A-OTF 新ゴ Pr5 M" pitchFamily="34" charset="-128"/>
              <a:ea typeface="A-OTF 新ゴ Pr5 M" pitchFamily="34" charset="-128"/>
            </a:endParaRPr>
          </a:p>
          <a:p>
            <a:pPr>
              <a:lnSpc>
                <a:spcPct val="150000"/>
              </a:lnSpc>
              <a:defRPr/>
            </a:pPr>
            <a:r>
              <a:rPr kumimoji="0" lang="ja-JP" altLang="en-US" sz="2000" smtClean="0">
                <a:latin typeface="A-OTF 新ゴ Pr5 M" pitchFamily="34" charset="-128"/>
                <a:ea typeface="A-OTF 新ゴ Pr5 M" pitchFamily="34" charset="-128"/>
              </a:rPr>
              <a:t>辞書に索引がなかったら？</a:t>
            </a:r>
            <a:endParaRPr kumimoji="0" lang="en-US" altLang="ja-JP" sz="2000" smtClean="0">
              <a:latin typeface="A-OTF 新ゴ Pr5 M" pitchFamily="34" charset="-128"/>
              <a:ea typeface="A-OTF 新ゴ Pr5 M" pitchFamily="34" charset="-128"/>
            </a:endParaRPr>
          </a:p>
          <a:p>
            <a:pPr>
              <a:lnSpc>
                <a:spcPct val="150000"/>
              </a:lnSpc>
              <a:defRPr/>
            </a:pPr>
            <a:r>
              <a:rPr kumimoji="0" lang="en-US" altLang="ja-JP" sz="2000" smtClean="0">
                <a:latin typeface="A-OTF 新ゴ Pr5 M" pitchFamily="34" charset="-128"/>
                <a:ea typeface="A-OTF 新ゴ Pr5 M" pitchFamily="34" charset="-128"/>
              </a:rPr>
              <a:t>index</a:t>
            </a:r>
            <a:r>
              <a:rPr kumimoji="0" lang="ja-JP" altLang="en-US" sz="2000" smtClean="0">
                <a:latin typeface="A-OTF 新ゴ Pr5 M" pitchFamily="34" charset="-128"/>
                <a:ea typeface="A-OTF 新ゴ Pr5 M" pitchFamily="34" charset="-128"/>
              </a:rPr>
              <a:t>は大切です。</a:t>
            </a:r>
            <a:endParaRPr kumimoji="0" lang="en-US" altLang="ja-JP" sz="2000" smtClean="0">
              <a:latin typeface="A-OTF 新ゴ Pr5 M" pitchFamily="34" charset="-128"/>
              <a:ea typeface="A-OTF 新ゴ Pr5 M" pitchFamily="34" charset="-128"/>
            </a:endParaRP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7"/>
          <p:cNvSpPr>
            <a:spLocks noChangeArrowheads="1"/>
          </p:cNvSpPr>
          <p:nvPr/>
        </p:nvSpPr>
        <p:spPr bwMode="auto">
          <a:xfrm>
            <a:off x="468313" y="692150"/>
            <a:ext cx="8675687" cy="2723823"/>
          </a:xfrm>
          <a:prstGeom prst="rect">
            <a:avLst/>
          </a:prstGeom>
          <a:noFill/>
          <a:ln w="9525">
            <a:noFill/>
            <a:miter lim="800000"/>
            <a:headEnd/>
            <a:tailEnd/>
          </a:ln>
        </p:spPr>
        <p:txBody>
          <a:bodyPr wrap="square">
            <a:spAutoFit/>
          </a:bodyPr>
          <a:lstStyle/>
          <a:p>
            <a:pPr>
              <a:lnSpc>
                <a:spcPct val="150000"/>
              </a:lnSpc>
              <a:defRPr/>
            </a:pPr>
            <a:r>
              <a:rPr kumimoji="0" lang="en-US" altLang="ja-JP" sz="4000" smtClean="0">
                <a:latin typeface="A-OTF 新ゴ Pr5 M" pitchFamily="34" charset="-128"/>
                <a:ea typeface="A-OTF 新ゴ Pr5 M" pitchFamily="34" charset="-128"/>
              </a:rPr>
              <a:t>SQL_NO_CACHE </a:t>
            </a:r>
            <a:endParaRPr kumimoji="0" lang="en-US" altLang="ja-JP" smtClean="0">
              <a:latin typeface="A-OTF 新ゴ Pr5 M" pitchFamily="34" charset="-128"/>
              <a:ea typeface="A-OTF 新ゴ Pr5 M" pitchFamily="34" charset="-128"/>
            </a:endParaRPr>
          </a:p>
          <a:p>
            <a:pPr>
              <a:lnSpc>
                <a:spcPct val="150000"/>
              </a:lnSpc>
              <a:defRPr/>
            </a:pPr>
            <a:r>
              <a:rPr kumimoji="0" lang="ja-JP" altLang="en-US" smtClean="0">
                <a:latin typeface="A-OTF 新ゴ Pr5 M" pitchFamily="34" charset="-128"/>
                <a:ea typeface="A-OTF 新ゴ Pr5 M" pitchFamily="34" charset="-128"/>
              </a:rPr>
              <a:t>同じ</a:t>
            </a:r>
            <a:r>
              <a:rPr kumimoji="0" lang="en-US" altLang="ja-JP" smtClean="0">
                <a:latin typeface="A-OTF 新ゴ Pr5 M" pitchFamily="34" charset="-128"/>
                <a:ea typeface="A-OTF 新ゴ Pr5 M" pitchFamily="34" charset="-128"/>
              </a:rPr>
              <a:t>SELECT</a:t>
            </a:r>
            <a:r>
              <a:rPr kumimoji="0" lang="ja-JP" altLang="en-US" smtClean="0">
                <a:latin typeface="A-OTF 新ゴ Pr5 M" pitchFamily="34" charset="-128"/>
                <a:ea typeface="A-OTF 新ゴ Pr5 M" pitchFamily="34" charset="-128"/>
              </a:rPr>
              <a:t>は</a:t>
            </a:r>
            <a:r>
              <a:rPr kumimoji="0" lang="en-US" altLang="ja-JP" smtClean="0">
                <a:latin typeface="A-OTF 新ゴ Pr5 M" pitchFamily="34" charset="-128"/>
                <a:ea typeface="A-OTF 新ゴ Pr5 M" pitchFamily="34" charset="-128"/>
              </a:rPr>
              <a:t>2</a:t>
            </a:r>
            <a:r>
              <a:rPr kumimoji="0" lang="ja-JP" altLang="en-US" smtClean="0">
                <a:latin typeface="A-OTF 新ゴ Pr5 M" pitchFamily="34" charset="-128"/>
                <a:ea typeface="A-OTF 新ゴ Pr5 M" pitchFamily="34" charset="-128"/>
              </a:rPr>
              <a:t>回目以降は速く油断しがち</a:t>
            </a:r>
            <a:endParaRPr kumimoji="0" lang="en-US" altLang="ja-JP" smtClean="0">
              <a:latin typeface="A-OTF 新ゴ Pr5 M" pitchFamily="34" charset="-128"/>
              <a:ea typeface="A-OTF 新ゴ Pr5 M" pitchFamily="34" charset="-128"/>
            </a:endParaRPr>
          </a:p>
          <a:p>
            <a:pPr>
              <a:lnSpc>
                <a:spcPct val="150000"/>
              </a:lnSpc>
              <a:defRPr/>
            </a:pPr>
            <a:r>
              <a:rPr kumimoji="0" lang="en-US" altLang="ja-JP" smtClean="0">
                <a:latin typeface="A-OTF 新ゴ Pr5 M" pitchFamily="34" charset="-128"/>
                <a:ea typeface="A-OTF 新ゴ Pr5 M" pitchFamily="34" charset="-128"/>
              </a:rPr>
              <a:t>SQL_NO_CACHE </a:t>
            </a:r>
            <a:r>
              <a:rPr kumimoji="0" lang="ja-JP" altLang="en-US" smtClean="0">
                <a:latin typeface="A-OTF 新ゴ Pr5 M" pitchFamily="34" charset="-128"/>
                <a:ea typeface="A-OTF 新ゴ Pr5 M" pitchFamily="34" charset="-128"/>
              </a:rPr>
              <a:t>を使ってみよう</a:t>
            </a:r>
            <a:endParaRPr kumimoji="0" lang="en-US" altLang="ja-JP" smtClean="0">
              <a:latin typeface="A-OTF 新ゴ Pr5 M" pitchFamily="34" charset="-128"/>
              <a:ea typeface="A-OTF 新ゴ Pr5 M" pitchFamily="34" charset="-128"/>
            </a:endParaRPr>
          </a:p>
          <a:p>
            <a:pPr>
              <a:lnSpc>
                <a:spcPct val="150000"/>
              </a:lnSpc>
              <a:defRPr/>
            </a:pPr>
            <a:r>
              <a:rPr kumimoji="0" lang="en-US" altLang="ja-JP" smtClean="0">
                <a:latin typeface="A-OTF 新ゴ Pr5 M" pitchFamily="34" charset="-128"/>
                <a:ea typeface="A-OTF 新ゴ Pr5 M" pitchFamily="34" charset="-128"/>
              </a:rPr>
              <a:t>	mysql&gt; select </a:t>
            </a:r>
            <a:r>
              <a:rPr kumimoji="0" lang="en-US" altLang="ja-JP" smtClean="0">
                <a:solidFill>
                  <a:srgbClr val="FF0000"/>
                </a:solidFill>
                <a:latin typeface="A-OTF 新ゴ Pr5 M" pitchFamily="34" charset="-128"/>
                <a:ea typeface="A-OTF 新ゴ Pr5 M" pitchFamily="34" charset="-128"/>
              </a:rPr>
              <a:t>SQL_NO_CACHE </a:t>
            </a:r>
            <a:r>
              <a:rPr kumimoji="0" lang="en-US" altLang="ja-JP" smtClean="0">
                <a:latin typeface="A-OTF 新ゴ Pr5 M" pitchFamily="34" charset="-128"/>
                <a:ea typeface="A-OTF 新ゴ Pr5 M" pitchFamily="34" charset="-128"/>
              </a:rPr>
              <a:t>trackName from apps</a:t>
            </a:r>
          </a:p>
          <a:p>
            <a:pPr>
              <a:lnSpc>
                <a:spcPct val="150000"/>
              </a:lnSpc>
              <a:defRPr/>
            </a:pPr>
            <a:r>
              <a:rPr kumimoji="0" lang="en-US" altLang="ja-JP" smtClean="0">
                <a:latin typeface="A-OTF 新ゴ Pr5 M" pitchFamily="34" charset="-128"/>
                <a:ea typeface="A-OTF 新ゴ Pr5 M" pitchFamily="34" charset="-128"/>
              </a:rPr>
              <a:t>                       where artistName = 'JWord Inc.';</a:t>
            </a:r>
            <a:endParaRPr kumimoji="0" lang="en-US" altLang="ja-JP" sz="2000" smtClean="0">
              <a:latin typeface="A-OTF 新ゴ Pr5 M" pitchFamily="34" charset="-128"/>
              <a:ea typeface="A-OTF 新ゴ Pr5 M" pitchFamily="34" charset="-128"/>
            </a:endParaRP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7"/>
          <p:cNvSpPr>
            <a:spLocks noChangeArrowheads="1"/>
          </p:cNvSpPr>
          <p:nvPr/>
        </p:nvSpPr>
        <p:spPr bwMode="auto">
          <a:xfrm>
            <a:off x="468313" y="692150"/>
            <a:ext cx="8675687" cy="4708981"/>
          </a:xfrm>
          <a:prstGeom prst="rect">
            <a:avLst/>
          </a:prstGeom>
          <a:noFill/>
          <a:ln w="9525">
            <a:noFill/>
            <a:miter lim="800000"/>
            <a:headEnd/>
            <a:tailEnd/>
          </a:ln>
        </p:spPr>
        <p:txBody>
          <a:bodyPr wrap="square">
            <a:spAutoFit/>
          </a:bodyPr>
          <a:lstStyle/>
          <a:p>
            <a:pPr>
              <a:lnSpc>
                <a:spcPct val="150000"/>
              </a:lnSpc>
              <a:defRPr/>
            </a:pPr>
            <a:r>
              <a:rPr kumimoji="0" lang="en-US" altLang="ja-JP" sz="4000" smtClean="0">
                <a:latin typeface="A-OTF 新ゴ Pr5 M" pitchFamily="34" charset="-128"/>
                <a:ea typeface="A-OTF 新ゴ Pr5 M" pitchFamily="34" charset="-128"/>
              </a:rPr>
              <a:t>index</a:t>
            </a:r>
            <a:r>
              <a:rPr kumimoji="0" lang="ja-JP" altLang="en-US" sz="4000" smtClean="0">
                <a:latin typeface="A-OTF 新ゴ Pr5 M" pitchFamily="34" charset="-128"/>
                <a:ea typeface="A-OTF 新ゴ Pr5 M" pitchFamily="34" charset="-128"/>
              </a:rPr>
              <a:t>を</a:t>
            </a:r>
            <a:r>
              <a:rPr kumimoji="0" lang="en-US" altLang="ja-JP" sz="4000" smtClean="0">
                <a:latin typeface="A-OTF 新ゴ Pr5 M" pitchFamily="34" charset="-128"/>
                <a:ea typeface="A-OTF 新ゴ Pr5 M" pitchFamily="34" charset="-128"/>
              </a:rPr>
              <a:t>"</a:t>
            </a:r>
            <a:r>
              <a:rPr kumimoji="0" lang="ja-JP" altLang="en-US" sz="4000" smtClean="0">
                <a:latin typeface="A-OTF 新ゴ Pr5 M" pitchFamily="34" charset="-128"/>
                <a:ea typeface="A-OTF 新ゴ Pr5 M" pitchFamily="34" charset="-128"/>
              </a:rPr>
              <a:t>張る</a:t>
            </a:r>
            <a:r>
              <a:rPr kumimoji="0" lang="en-US" altLang="ja-JP" sz="4000" smtClean="0">
                <a:latin typeface="A-OTF 新ゴ Pr5 M" pitchFamily="34" charset="-128"/>
                <a:ea typeface="A-OTF 新ゴ Pr5 M" pitchFamily="34" charset="-128"/>
              </a:rPr>
              <a:t>"</a:t>
            </a:r>
          </a:p>
          <a:p>
            <a:pPr>
              <a:lnSpc>
                <a:spcPct val="150000"/>
              </a:lnSpc>
              <a:defRPr/>
            </a:pPr>
            <a:r>
              <a:rPr kumimoji="0" lang="en-US" altLang="ja-JP" sz="3200" smtClean="0">
                <a:latin typeface="A-OTF 新ゴ Pr5 M" pitchFamily="34" charset="-128"/>
                <a:ea typeface="A-OTF 新ゴ Pr5 M" pitchFamily="34" charset="-128"/>
              </a:rPr>
              <a:t>mysql&gt; alter table apps add index idx_artist(artistName(10));</a:t>
            </a:r>
          </a:p>
          <a:p>
            <a:pPr>
              <a:lnSpc>
                <a:spcPct val="150000"/>
              </a:lnSpc>
              <a:defRPr/>
            </a:pPr>
            <a:r>
              <a:rPr kumimoji="0" lang="en-US" altLang="ja-JP" sz="3200" smtClean="0">
                <a:latin typeface="A-OTF 新ゴ Pr5 M" pitchFamily="34" charset="-128"/>
                <a:ea typeface="A-OTF 新ゴ Pr5 M" pitchFamily="34" charset="-128"/>
              </a:rPr>
              <a:t>mysql&gt; select SQL_NO_CACHE trackName from apps where artistName = 'JWord Inc.';</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1115616" y="2420888"/>
            <a:ext cx="6912768" cy="1079500"/>
          </a:xfrm>
          <a:prstGeom prst="rect">
            <a:avLst/>
          </a:prstGeom>
          <a:solidFill>
            <a:schemeClr val="bg1">
              <a:alpha val="83000"/>
            </a:schemeClr>
          </a:solidFill>
          <a:ln>
            <a:noFill/>
          </a:ln>
        </p:spPr>
        <p:style>
          <a:lnRef idx="2">
            <a:schemeClr val="accent1"/>
          </a:lnRef>
          <a:fillRef idx="1">
            <a:schemeClr val="lt1"/>
          </a:fillRef>
          <a:effectRef idx="0">
            <a:schemeClr val="accent1"/>
          </a:effectRef>
          <a:fontRef idx="minor">
            <a:schemeClr val="dk1"/>
          </a:fontRef>
        </p:style>
        <p:txBody>
          <a:bodyPr anchor="ctr"/>
          <a:lstStyle/>
          <a:p>
            <a:pPr algn="ctr">
              <a:defRPr/>
            </a:pPr>
            <a:r>
              <a:rPr kumimoji="0" lang="en-US" altLang="ja-JP" sz="3200" smtClean="0">
                <a:latin typeface="A-OTF 新ゴ Pr5 M" pitchFamily="34" charset="-128"/>
                <a:ea typeface="A-OTF 新ゴ Pr5 M" pitchFamily="34" charset="-128"/>
              </a:rPr>
              <a:t>1</a:t>
            </a:r>
            <a:r>
              <a:rPr kumimoji="0" lang="ja-JP" altLang="en-US" sz="3200" smtClean="0">
                <a:latin typeface="A-OTF 新ゴ Pr5 M" pitchFamily="34" charset="-128"/>
                <a:ea typeface="A-OTF 新ゴ Pr5 M" pitchFamily="34" charset="-128"/>
              </a:rPr>
              <a:t>時間目：データベースとは？</a:t>
            </a:r>
            <a:endParaRPr lang="en-US" altLang="ja-JP" sz="3200" dirty="0">
              <a:latin typeface="A-OTF 新ゴ Pro DB" pitchFamily="34" charset="-128"/>
              <a:ea typeface="A-OTF 新ゴ Pro DB" pitchFamily="34" charset="-128"/>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7"/>
          <p:cNvSpPr>
            <a:spLocks noChangeArrowheads="1"/>
          </p:cNvSpPr>
          <p:nvPr/>
        </p:nvSpPr>
        <p:spPr bwMode="auto">
          <a:xfrm>
            <a:off x="468313" y="692150"/>
            <a:ext cx="8675687" cy="5724644"/>
          </a:xfrm>
          <a:prstGeom prst="rect">
            <a:avLst/>
          </a:prstGeom>
          <a:noFill/>
          <a:ln w="9525">
            <a:noFill/>
            <a:miter lim="800000"/>
            <a:headEnd/>
            <a:tailEnd/>
          </a:ln>
        </p:spPr>
        <p:txBody>
          <a:bodyPr wrap="square">
            <a:spAutoFit/>
          </a:bodyPr>
          <a:lstStyle/>
          <a:p>
            <a:pPr>
              <a:lnSpc>
                <a:spcPct val="150000"/>
              </a:lnSpc>
              <a:defRPr/>
            </a:pPr>
            <a:r>
              <a:rPr kumimoji="0" lang="en-US" altLang="ja-JP" sz="4000" smtClean="0">
                <a:latin typeface="A-OTF 新ゴ Pr5 M" pitchFamily="34" charset="-128"/>
                <a:ea typeface="A-OTF 新ゴ Pr5 M" pitchFamily="34" charset="-128"/>
              </a:rPr>
              <a:t>index</a:t>
            </a:r>
            <a:r>
              <a:rPr kumimoji="0" lang="ja-JP" altLang="en-US" sz="4000" smtClean="0">
                <a:latin typeface="A-OTF 新ゴ Pr5 M" pitchFamily="34" charset="-128"/>
                <a:ea typeface="A-OTF 新ゴ Pr5 M" pitchFamily="34" charset="-128"/>
              </a:rPr>
              <a:t>を</a:t>
            </a:r>
            <a:r>
              <a:rPr kumimoji="0" lang="en-US" altLang="ja-JP" sz="4000" smtClean="0">
                <a:latin typeface="A-OTF 新ゴ Pr5 M" pitchFamily="34" charset="-128"/>
                <a:ea typeface="A-OTF 新ゴ Pr5 M" pitchFamily="34" charset="-128"/>
              </a:rPr>
              <a:t>"</a:t>
            </a:r>
            <a:r>
              <a:rPr kumimoji="0" lang="ja-JP" altLang="en-US" sz="4000" smtClean="0">
                <a:latin typeface="A-OTF 新ゴ Pr5 M" pitchFamily="34" charset="-128"/>
                <a:ea typeface="A-OTF 新ゴ Pr5 M" pitchFamily="34" charset="-128"/>
              </a:rPr>
              <a:t>張る</a:t>
            </a:r>
            <a:r>
              <a:rPr kumimoji="0" lang="en-US" altLang="ja-JP" sz="4000" smtClean="0">
                <a:latin typeface="A-OTF 新ゴ Pr5 M" pitchFamily="34" charset="-128"/>
                <a:ea typeface="A-OTF 新ゴ Pr5 M" pitchFamily="34" charset="-128"/>
              </a:rPr>
              <a:t>"</a:t>
            </a:r>
          </a:p>
          <a:p>
            <a:pPr>
              <a:lnSpc>
                <a:spcPct val="150000"/>
              </a:lnSpc>
              <a:defRPr/>
            </a:pPr>
            <a:r>
              <a:rPr kumimoji="0" lang="en-US" altLang="ja-JP" sz="2000" smtClean="0">
                <a:latin typeface="A-OTF 新ゴ Pr5 M" pitchFamily="34" charset="-128"/>
                <a:ea typeface="A-OTF 新ゴ Pr5 M" pitchFamily="34" charset="-128"/>
              </a:rPr>
              <a:t>mysql&gt; alter table apps add index idx_artist(artistName(10));</a:t>
            </a:r>
          </a:p>
          <a:p>
            <a:pPr>
              <a:lnSpc>
                <a:spcPct val="150000"/>
              </a:lnSpc>
              <a:defRPr/>
            </a:pPr>
            <a:r>
              <a:rPr kumimoji="0" lang="en-US" altLang="ja-JP" sz="2000" smtClean="0">
                <a:latin typeface="A-OTF 新ゴ Pr5 M" pitchFamily="34" charset="-128"/>
                <a:ea typeface="A-OTF 新ゴ Pr5 M" pitchFamily="34" charset="-128"/>
              </a:rPr>
              <a:t>mysql&gt; select SQL_NO_CACHE trackName from apps where artistName = 'JWord Inc.';</a:t>
            </a:r>
          </a:p>
          <a:p>
            <a:pPr>
              <a:lnSpc>
                <a:spcPct val="150000"/>
              </a:lnSpc>
              <a:defRPr/>
            </a:pPr>
            <a:r>
              <a:rPr kumimoji="0" lang="en-US" altLang="ja-JP" sz="600" smtClean="0">
                <a:latin typeface="ＭＳ ゴシック" pitchFamily="49" charset="-128"/>
                <a:ea typeface="ＭＳ ゴシック" pitchFamily="49" charset="-128"/>
              </a:rPr>
              <a:t>+-----------------------------------------------------------------------------------------------------------------------------------------------------------------------------------------------------+</a:t>
            </a:r>
          </a:p>
          <a:p>
            <a:pPr>
              <a:lnSpc>
                <a:spcPct val="150000"/>
              </a:lnSpc>
              <a:defRPr/>
            </a:pPr>
            <a:r>
              <a:rPr kumimoji="0" lang="en-US" altLang="ja-JP" sz="600" smtClean="0">
                <a:latin typeface="ＭＳ ゴシック" pitchFamily="49" charset="-128"/>
                <a:ea typeface="ＭＳ ゴシック" pitchFamily="49" charset="-128"/>
              </a:rPr>
              <a:t>| trackName                                                                                                                                                                                           |</a:t>
            </a:r>
          </a:p>
          <a:p>
            <a:pPr>
              <a:lnSpc>
                <a:spcPct val="150000"/>
              </a:lnSpc>
              <a:defRPr/>
            </a:pPr>
            <a:r>
              <a:rPr kumimoji="0" lang="en-US" altLang="ja-JP" sz="600" smtClean="0">
                <a:latin typeface="ＭＳ ゴシック" pitchFamily="49" charset="-128"/>
                <a:ea typeface="ＭＳ ゴシック" pitchFamily="49" charset="-128"/>
              </a:rPr>
              <a:t>+-----------------------------------------------------------------------------------------------------------------------------------------------------------------------------------------------------+</a:t>
            </a:r>
          </a:p>
          <a:p>
            <a:pPr>
              <a:lnSpc>
                <a:spcPct val="150000"/>
              </a:lnSpc>
              <a:defRPr/>
            </a:pPr>
            <a:r>
              <a:rPr kumimoji="0" lang="en-US" altLang="ja-JP" sz="600" smtClean="0">
                <a:latin typeface="ＭＳ ゴシック" pitchFamily="49" charset="-128"/>
                <a:ea typeface="ＭＳ ゴシック" pitchFamily="49" charset="-128"/>
              </a:rPr>
              <a:t>| </a:t>
            </a:r>
            <a:r>
              <a:rPr kumimoji="0" lang="ja-JP" altLang="en-US" sz="600" smtClean="0">
                <a:latin typeface="ＭＳ ゴシック" pitchFamily="49" charset="-128"/>
                <a:ea typeface="ＭＳ ゴシック" pitchFamily="49" charset="-128"/>
              </a:rPr>
              <a:t>買い物ポケット</a:t>
            </a:r>
            <a:r>
              <a:rPr kumimoji="0" lang="en-US" altLang="ja-JP" sz="600" smtClean="0">
                <a:latin typeface="ＭＳ ゴシック" pitchFamily="49" charset="-128"/>
                <a:ea typeface="ＭＳ ゴシック" pitchFamily="49" charset="-128"/>
              </a:rPr>
              <a:t>byGMO </a:t>
            </a:r>
            <a:r>
              <a:rPr kumimoji="0" lang="ja-JP" altLang="en-US" sz="600" smtClean="0">
                <a:latin typeface="ＭＳ ゴシック" pitchFamily="49" charset="-128"/>
                <a:ea typeface="ＭＳ ゴシック" pitchFamily="49" charset="-128"/>
              </a:rPr>
              <a:t>～通販サイトの最安値を一括検索。価格比較やバーコード検索、ランキングでお買い物を応援する無料ショッピングアプリ～                                                                </a:t>
            </a:r>
            <a:r>
              <a:rPr kumimoji="0" lang="en-US" altLang="ja-JP" sz="600" smtClean="0">
                <a:latin typeface="ＭＳ ゴシック" pitchFamily="49" charset="-128"/>
                <a:ea typeface="ＭＳ ゴシック" pitchFamily="49" charset="-128"/>
              </a:rPr>
              <a:t>|</a:t>
            </a:r>
          </a:p>
          <a:p>
            <a:pPr>
              <a:lnSpc>
                <a:spcPct val="150000"/>
              </a:lnSpc>
              <a:defRPr/>
            </a:pPr>
            <a:r>
              <a:rPr kumimoji="0" lang="en-US" altLang="ja-JP" sz="600" smtClean="0">
                <a:latin typeface="ＭＳ ゴシック" pitchFamily="49" charset="-128"/>
                <a:ea typeface="ＭＳ ゴシック" pitchFamily="49" charset="-128"/>
              </a:rPr>
              <a:t>| Find Magazine byGMO                                                                                                                                                                                 |</a:t>
            </a:r>
          </a:p>
          <a:p>
            <a:pPr>
              <a:lnSpc>
                <a:spcPct val="150000"/>
              </a:lnSpc>
              <a:defRPr/>
            </a:pPr>
            <a:r>
              <a:rPr kumimoji="0" lang="en-US" altLang="ja-JP" sz="600" smtClean="0">
                <a:latin typeface="ＭＳ ゴシック" pitchFamily="49" charset="-128"/>
                <a:ea typeface="ＭＳ ゴシック" pitchFamily="49" charset="-128"/>
              </a:rPr>
              <a:t>| </a:t>
            </a:r>
            <a:r>
              <a:rPr kumimoji="0" lang="ja-JP" altLang="en-US" sz="600" smtClean="0">
                <a:latin typeface="ＭＳ ゴシック" pitchFamily="49" charset="-128"/>
                <a:ea typeface="ＭＳ ゴシック" pitchFamily="49" charset="-128"/>
              </a:rPr>
              <a:t>黄金爆走</a:t>
            </a:r>
            <a:r>
              <a:rPr kumimoji="0" lang="en-US" altLang="ja-JP" sz="600" smtClean="0">
                <a:latin typeface="ＭＳ ゴシック" pitchFamily="49" charset="-128"/>
                <a:ea typeface="ＭＳ ゴシック" pitchFamily="49" charset="-128"/>
              </a:rPr>
              <a:t>!</a:t>
            </a:r>
            <a:r>
              <a:rPr kumimoji="0" lang="ja-JP" altLang="en-US" sz="600" smtClean="0">
                <a:latin typeface="ＭＳ ゴシック" pitchFamily="49" charset="-128"/>
                <a:ea typeface="ＭＳ ゴシック" pitchFamily="49" charset="-128"/>
              </a:rPr>
              <a:t>デコトラトーナメント                                                                                                                                                                       </a:t>
            </a:r>
            <a:r>
              <a:rPr kumimoji="0" lang="en-US" altLang="ja-JP" sz="600" smtClean="0">
                <a:latin typeface="ＭＳ ゴシック" pitchFamily="49" charset="-128"/>
                <a:ea typeface="ＭＳ ゴシック" pitchFamily="49" charset="-128"/>
              </a:rPr>
              <a:t>|</a:t>
            </a:r>
          </a:p>
          <a:p>
            <a:pPr>
              <a:lnSpc>
                <a:spcPct val="150000"/>
              </a:lnSpc>
              <a:defRPr/>
            </a:pPr>
            <a:r>
              <a:rPr kumimoji="0" lang="en-US" altLang="ja-JP" sz="600" smtClean="0">
                <a:latin typeface="ＭＳ ゴシック" pitchFamily="49" charset="-128"/>
                <a:ea typeface="ＭＳ ゴシック" pitchFamily="49" charset="-128"/>
              </a:rPr>
              <a:t>| </a:t>
            </a:r>
            <a:r>
              <a:rPr kumimoji="0" lang="ja-JP" altLang="en-US" sz="600" smtClean="0">
                <a:latin typeface="ＭＳ ゴシック" pitchFamily="49" charset="-128"/>
                <a:ea typeface="ＭＳ ゴシック" pitchFamily="49" charset="-128"/>
              </a:rPr>
              <a:t>知らせてオッシー</a:t>
            </a:r>
            <a:r>
              <a:rPr kumimoji="0" lang="en-US" altLang="ja-JP" sz="600" smtClean="0">
                <a:latin typeface="ＭＳ ゴシック" pitchFamily="49" charset="-128"/>
                <a:ea typeface="ＭＳ ゴシック" pitchFamily="49" charset="-128"/>
              </a:rPr>
              <a:t>byGMO - </a:t>
            </a:r>
            <a:r>
              <a:rPr kumimoji="0" lang="ja-JP" altLang="en-US" sz="600" smtClean="0">
                <a:latin typeface="ＭＳ ゴシック" pitchFamily="49" charset="-128"/>
                <a:ea typeface="ＭＳ ゴシック" pitchFamily="49" charset="-128"/>
              </a:rPr>
              <a:t>天気予報、気象警報、電車遅延、スケジュールなどをプッシュ通知でお届け！                                                                                                      </a:t>
            </a:r>
            <a:r>
              <a:rPr kumimoji="0" lang="en-US" altLang="ja-JP" sz="600" smtClean="0">
                <a:latin typeface="ＭＳ ゴシック" pitchFamily="49" charset="-128"/>
                <a:ea typeface="ＭＳ ゴシック" pitchFamily="49" charset="-128"/>
              </a:rPr>
              <a:t>|</a:t>
            </a:r>
          </a:p>
          <a:p>
            <a:pPr>
              <a:lnSpc>
                <a:spcPct val="150000"/>
              </a:lnSpc>
              <a:defRPr/>
            </a:pPr>
            <a:r>
              <a:rPr kumimoji="0" lang="en-US" altLang="ja-JP" sz="600" smtClean="0">
                <a:latin typeface="ＭＳ ゴシック" pitchFamily="49" charset="-128"/>
                <a:ea typeface="ＭＳ ゴシック" pitchFamily="49" charset="-128"/>
              </a:rPr>
              <a:t>| </a:t>
            </a:r>
            <a:r>
              <a:rPr kumimoji="0" lang="ja-JP" altLang="en-US" sz="600" smtClean="0">
                <a:latin typeface="ＭＳ ゴシック" pitchFamily="49" charset="-128"/>
                <a:ea typeface="ＭＳ ゴシック" pitchFamily="49" charset="-128"/>
              </a:rPr>
              <a:t>値下げアプリ</a:t>
            </a:r>
            <a:r>
              <a:rPr kumimoji="0" lang="en-US" altLang="ja-JP" sz="600" smtClean="0">
                <a:latin typeface="ＭＳ ゴシック" pitchFamily="49" charset="-128"/>
                <a:ea typeface="ＭＳ ゴシック" pitchFamily="49" charset="-128"/>
              </a:rPr>
              <a:t>byGMO                                                                                                                                                                                   |</a:t>
            </a:r>
          </a:p>
          <a:p>
            <a:pPr>
              <a:lnSpc>
                <a:spcPct val="150000"/>
              </a:lnSpc>
              <a:defRPr/>
            </a:pPr>
            <a:r>
              <a:rPr kumimoji="0" lang="en-US" altLang="ja-JP" sz="600" smtClean="0">
                <a:latin typeface="ＭＳ ゴシック" pitchFamily="49" charset="-128"/>
                <a:ea typeface="ＭＳ ゴシック" pitchFamily="49" charset="-128"/>
              </a:rPr>
              <a:t>| </a:t>
            </a:r>
            <a:r>
              <a:rPr kumimoji="0" lang="ja-JP" altLang="en-US" sz="600" smtClean="0">
                <a:latin typeface="ＭＳ ゴシック" pitchFamily="49" charset="-128"/>
                <a:ea typeface="ＭＳ ゴシック" pitchFamily="49" charset="-128"/>
              </a:rPr>
              <a:t>ホンジラス</a:t>
            </a:r>
            <a:r>
              <a:rPr kumimoji="0" lang="en-US" altLang="ja-JP" sz="600" smtClean="0">
                <a:latin typeface="ＭＳ ゴシック" pitchFamily="49" charset="-128"/>
                <a:ea typeface="ＭＳ ゴシック" pitchFamily="49" charset="-128"/>
              </a:rPr>
              <a:t>byGMO - </a:t>
            </a:r>
            <a:r>
              <a:rPr kumimoji="0" lang="ja-JP" altLang="en-US" sz="600" smtClean="0">
                <a:latin typeface="ＭＳ ゴシック" pitchFamily="49" charset="-128"/>
                <a:ea typeface="ＭＳ ゴシック" pitchFamily="49" charset="-128"/>
              </a:rPr>
              <a:t>買い逃したくない本の予約・発売日をプッシュ通知で リマインド！                                                                                                                     </a:t>
            </a:r>
            <a:r>
              <a:rPr kumimoji="0" lang="en-US" altLang="ja-JP" sz="600" smtClean="0">
                <a:latin typeface="ＭＳ ゴシック" pitchFamily="49" charset="-128"/>
                <a:ea typeface="ＭＳ ゴシック" pitchFamily="49" charset="-128"/>
              </a:rPr>
              <a:t>|</a:t>
            </a:r>
          </a:p>
          <a:p>
            <a:pPr>
              <a:lnSpc>
                <a:spcPct val="150000"/>
              </a:lnSpc>
              <a:defRPr/>
            </a:pPr>
            <a:r>
              <a:rPr kumimoji="0" lang="en-US" altLang="ja-JP" sz="600" smtClean="0">
                <a:latin typeface="ＭＳ ゴシック" pitchFamily="49" charset="-128"/>
                <a:ea typeface="ＭＳ ゴシック" pitchFamily="49" charset="-128"/>
              </a:rPr>
              <a:t>| Aradhana byGMO                                                                                                                                                                                      |</a:t>
            </a:r>
          </a:p>
          <a:p>
            <a:pPr>
              <a:lnSpc>
                <a:spcPct val="150000"/>
              </a:lnSpc>
              <a:defRPr/>
            </a:pPr>
            <a:r>
              <a:rPr kumimoji="0" lang="en-US" altLang="ja-JP" sz="600" smtClean="0">
                <a:latin typeface="ＭＳ ゴシック" pitchFamily="49" charset="-128"/>
                <a:ea typeface="ＭＳ ゴシック" pitchFamily="49" charset="-128"/>
              </a:rPr>
              <a:t>| Secret Room of Maiden byGMO                                                                                                                                                                         |</a:t>
            </a:r>
          </a:p>
          <a:p>
            <a:pPr>
              <a:lnSpc>
                <a:spcPct val="150000"/>
              </a:lnSpc>
              <a:defRPr/>
            </a:pPr>
            <a:r>
              <a:rPr kumimoji="0" lang="en-US" altLang="ja-JP" sz="600" smtClean="0">
                <a:latin typeface="ＭＳ ゴシック" pitchFamily="49" charset="-128"/>
                <a:ea typeface="ＭＳ ゴシック" pitchFamily="49" charset="-128"/>
              </a:rPr>
              <a:t>+-----------------------------------------------------------------------------------------------------------------------------------------------------------------------------------------------------+</a:t>
            </a:r>
          </a:p>
          <a:p>
            <a:pPr>
              <a:lnSpc>
                <a:spcPct val="150000"/>
              </a:lnSpc>
              <a:defRPr/>
            </a:pPr>
            <a:r>
              <a:rPr kumimoji="0" lang="en-US" altLang="ja-JP" sz="1200" smtClean="0">
                <a:latin typeface="ＭＳ ゴシック" pitchFamily="49" charset="-128"/>
                <a:ea typeface="ＭＳ ゴシック" pitchFamily="49" charset="-128"/>
              </a:rPr>
              <a:t>8 rows in set (</a:t>
            </a:r>
            <a:r>
              <a:rPr kumimoji="0" lang="en-US" altLang="ja-JP" sz="1200" smtClean="0">
                <a:solidFill>
                  <a:srgbClr val="FF0000"/>
                </a:solidFill>
                <a:latin typeface="ＭＳ ゴシック" pitchFamily="49" charset="-128"/>
                <a:ea typeface="ＭＳ ゴシック" pitchFamily="49" charset="-128"/>
              </a:rPr>
              <a:t>0.01 sec</a:t>
            </a:r>
            <a:r>
              <a:rPr kumimoji="0" lang="en-US" altLang="ja-JP" sz="1200" smtClean="0">
                <a:latin typeface="ＭＳ ゴシック" pitchFamily="49" charset="-128"/>
                <a:ea typeface="ＭＳ ゴシック" pitchFamily="49" charset="-128"/>
              </a:rPr>
              <a:t>)</a:t>
            </a:r>
          </a:p>
          <a:p>
            <a:pPr>
              <a:lnSpc>
                <a:spcPct val="150000"/>
              </a:lnSpc>
              <a:defRPr/>
            </a:pPr>
            <a:endParaRPr kumimoji="0" lang="en-US" altLang="ja-JP" sz="2000" smtClean="0">
              <a:latin typeface="A-OTF 新ゴ Pr5 M" pitchFamily="34" charset="-128"/>
              <a:ea typeface="A-OTF 新ゴ Pr5 M" pitchFamily="34" charset="-128"/>
            </a:endParaRPr>
          </a:p>
          <a:p>
            <a:pPr>
              <a:lnSpc>
                <a:spcPct val="150000"/>
              </a:lnSpc>
              <a:defRPr/>
            </a:pPr>
            <a:r>
              <a:rPr kumimoji="0" lang="en-US" altLang="ja-JP" sz="2000" smtClean="0">
                <a:latin typeface="A-OTF 新ゴ Pr5 M" pitchFamily="34" charset="-128"/>
                <a:ea typeface="A-OTF 新ゴ Pr5 M" pitchFamily="34" charset="-128"/>
              </a:rPr>
              <a:t>mysql&gt; show create table apps;</a:t>
            </a:r>
          </a:p>
          <a:p>
            <a:pPr>
              <a:lnSpc>
                <a:spcPct val="150000"/>
              </a:lnSpc>
              <a:defRPr/>
            </a:pPr>
            <a:r>
              <a:rPr kumimoji="0" lang="en-US" altLang="ja-JP" sz="2000" smtClean="0">
                <a:latin typeface="A-OTF 新ゴ Pr5 M" pitchFamily="34" charset="-128"/>
                <a:ea typeface="A-OTF 新ゴ Pr5 M" pitchFamily="34" charset="-128"/>
              </a:rPr>
              <a:t>mysql&gt; alter table apps drop index idx_artist;</a:t>
            </a: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7"/>
          <p:cNvSpPr>
            <a:spLocks noChangeArrowheads="1"/>
          </p:cNvSpPr>
          <p:nvPr/>
        </p:nvSpPr>
        <p:spPr bwMode="auto">
          <a:xfrm>
            <a:off x="468313" y="692150"/>
            <a:ext cx="8675687" cy="5216813"/>
          </a:xfrm>
          <a:prstGeom prst="rect">
            <a:avLst/>
          </a:prstGeom>
          <a:noFill/>
          <a:ln w="9525">
            <a:noFill/>
            <a:miter lim="800000"/>
            <a:headEnd/>
            <a:tailEnd/>
          </a:ln>
        </p:spPr>
        <p:txBody>
          <a:bodyPr wrap="square">
            <a:spAutoFit/>
          </a:bodyPr>
          <a:lstStyle/>
          <a:p>
            <a:pPr>
              <a:lnSpc>
                <a:spcPct val="150000"/>
              </a:lnSpc>
              <a:defRPr/>
            </a:pPr>
            <a:r>
              <a:rPr kumimoji="0" lang="en-US" altLang="ja-JP" sz="4000" smtClean="0">
                <a:latin typeface="A-OTF 新ゴ Pr5 M" pitchFamily="34" charset="-128"/>
                <a:ea typeface="A-OTF 新ゴ Pr5 M" pitchFamily="34" charset="-128"/>
              </a:rPr>
              <a:t>like</a:t>
            </a:r>
            <a:r>
              <a:rPr kumimoji="0" lang="ja-JP" altLang="en-US" sz="4000" smtClean="0">
                <a:latin typeface="A-OTF 新ゴ Pr5 M" pitchFamily="34" charset="-128"/>
                <a:ea typeface="A-OTF 新ゴ Pr5 M" pitchFamily="34" charset="-128"/>
              </a:rPr>
              <a:t>による検索</a:t>
            </a:r>
            <a:endParaRPr kumimoji="0" lang="en-US" altLang="ja-JP" sz="4000" smtClean="0">
              <a:latin typeface="A-OTF 新ゴ Pr5 M" pitchFamily="34" charset="-128"/>
              <a:ea typeface="A-OTF 新ゴ Pr5 M" pitchFamily="34" charset="-128"/>
            </a:endParaRPr>
          </a:p>
          <a:p>
            <a:pPr>
              <a:lnSpc>
                <a:spcPct val="150000"/>
              </a:lnSpc>
              <a:defRPr/>
            </a:pPr>
            <a:r>
              <a:rPr kumimoji="0" lang="en-US" altLang="ja-JP" sz="2000" smtClean="0">
                <a:latin typeface="A-OTF 新ゴ Pr5 M" pitchFamily="34" charset="-128"/>
                <a:ea typeface="A-OTF 新ゴ Pr5 M" pitchFamily="34" charset="-128"/>
              </a:rPr>
              <a:t>mysql&gt; select SQL_NO_CACHE trackName from apps</a:t>
            </a:r>
          </a:p>
          <a:p>
            <a:pPr>
              <a:lnSpc>
                <a:spcPct val="150000"/>
              </a:lnSpc>
              <a:defRPr/>
            </a:pPr>
            <a:r>
              <a:rPr kumimoji="0" lang="ja-JP" altLang="en-US" sz="2000" smtClean="0">
                <a:latin typeface="A-OTF 新ゴ Pr5 M" pitchFamily="34" charset="-128"/>
                <a:ea typeface="A-OTF 新ゴ Pr5 M" pitchFamily="34" charset="-128"/>
              </a:rPr>
              <a:t>　　　　</a:t>
            </a:r>
            <a:r>
              <a:rPr kumimoji="0" lang="en-US" altLang="ja-JP" sz="2000" smtClean="0">
                <a:latin typeface="A-OTF 新ゴ Pr5 M" pitchFamily="34" charset="-128"/>
                <a:ea typeface="A-OTF 新ゴ Pr5 M" pitchFamily="34" charset="-128"/>
              </a:rPr>
              <a:t>where artistName </a:t>
            </a:r>
            <a:r>
              <a:rPr kumimoji="0" lang="en-US" altLang="ja-JP" sz="2000" smtClean="0">
                <a:solidFill>
                  <a:srgbClr val="FF0000"/>
                </a:solidFill>
                <a:latin typeface="A-OTF 新ゴ Pr5 M" pitchFamily="34" charset="-128"/>
                <a:ea typeface="A-OTF 新ゴ Pr5 M" pitchFamily="34" charset="-128"/>
              </a:rPr>
              <a:t>like</a:t>
            </a:r>
            <a:r>
              <a:rPr kumimoji="0" lang="en-US" altLang="ja-JP" sz="2000" smtClean="0">
                <a:latin typeface="A-OTF 新ゴ Pr5 M" pitchFamily="34" charset="-128"/>
                <a:ea typeface="A-OTF 新ゴ Pr5 M" pitchFamily="34" charset="-128"/>
              </a:rPr>
              <a:t> 'JWord</a:t>
            </a:r>
            <a:r>
              <a:rPr kumimoji="0" lang="en-US" altLang="ja-JP" sz="2000" smtClean="0">
                <a:solidFill>
                  <a:srgbClr val="FF0000"/>
                </a:solidFill>
                <a:latin typeface="A-OTF 新ゴ Pr5 M" pitchFamily="34" charset="-128"/>
                <a:ea typeface="A-OTF 新ゴ Pr5 M" pitchFamily="34" charset="-128"/>
              </a:rPr>
              <a:t>%</a:t>
            </a:r>
            <a:r>
              <a:rPr kumimoji="0" lang="en-US" altLang="ja-JP" sz="2000" smtClean="0">
                <a:latin typeface="A-OTF 新ゴ Pr5 M" pitchFamily="34" charset="-128"/>
                <a:ea typeface="A-OTF 新ゴ Pr5 M" pitchFamily="34" charset="-128"/>
              </a:rPr>
              <a:t>';</a:t>
            </a:r>
          </a:p>
          <a:p>
            <a:pPr>
              <a:lnSpc>
                <a:spcPct val="150000"/>
              </a:lnSpc>
              <a:defRPr/>
            </a:pPr>
            <a:r>
              <a:rPr kumimoji="0" lang="en-US" altLang="ja-JP" sz="600" smtClean="0">
                <a:latin typeface="ＭＳ ゴシック" pitchFamily="49" charset="-128"/>
                <a:ea typeface="ＭＳ ゴシック" pitchFamily="49" charset="-128"/>
              </a:rPr>
              <a:t>+-----------------------------------------------------------------------------------------------------------------------------------------------------------------------------------------------------+</a:t>
            </a:r>
          </a:p>
          <a:p>
            <a:pPr>
              <a:lnSpc>
                <a:spcPct val="150000"/>
              </a:lnSpc>
              <a:defRPr/>
            </a:pPr>
            <a:r>
              <a:rPr kumimoji="0" lang="en-US" altLang="ja-JP" sz="600" smtClean="0">
                <a:latin typeface="ＭＳ ゴシック" pitchFamily="49" charset="-128"/>
                <a:ea typeface="ＭＳ ゴシック" pitchFamily="49" charset="-128"/>
              </a:rPr>
              <a:t>| trackName                                                                                                                                                                                           |</a:t>
            </a:r>
          </a:p>
          <a:p>
            <a:pPr>
              <a:lnSpc>
                <a:spcPct val="150000"/>
              </a:lnSpc>
              <a:defRPr/>
            </a:pPr>
            <a:r>
              <a:rPr kumimoji="0" lang="en-US" altLang="ja-JP" sz="600" smtClean="0">
                <a:latin typeface="ＭＳ ゴシック" pitchFamily="49" charset="-128"/>
                <a:ea typeface="ＭＳ ゴシック" pitchFamily="49" charset="-128"/>
              </a:rPr>
              <a:t>+-----------------------------------------------------------------------------------------------------------------------------------------------------------------------------------------------------+</a:t>
            </a:r>
          </a:p>
          <a:p>
            <a:pPr>
              <a:lnSpc>
                <a:spcPct val="150000"/>
              </a:lnSpc>
              <a:defRPr/>
            </a:pPr>
            <a:r>
              <a:rPr kumimoji="0" lang="en-US" altLang="ja-JP" sz="600" smtClean="0">
                <a:latin typeface="ＭＳ ゴシック" pitchFamily="49" charset="-128"/>
                <a:ea typeface="ＭＳ ゴシック" pitchFamily="49" charset="-128"/>
              </a:rPr>
              <a:t>| </a:t>
            </a:r>
            <a:r>
              <a:rPr kumimoji="0" lang="ja-JP" altLang="en-US" sz="600" smtClean="0">
                <a:latin typeface="ＭＳ ゴシック" pitchFamily="49" charset="-128"/>
                <a:ea typeface="ＭＳ ゴシック" pitchFamily="49" charset="-128"/>
              </a:rPr>
              <a:t>買い物ポケット</a:t>
            </a:r>
            <a:r>
              <a:rPr kumimoji="0" lang="en-US" altLang="ja-JP" sz="600" smtClean="0">
                <a:latin typeface="ＭＳ ゴシック" pitchFamily="49" charset="-128"/>
                <a:ea typeface="ＭＳ ゴシック" pitchFamily="49" charset="-128"/>
              </a:rPr>
              <a:t>byGMO </a:t>
            </a:r>
            <a:r>
              <a:rPr kumimoji="0" lang="ja-JP" altLang="en-US" sz="600" smtClean="0">
                <a:latin typeface="ＭＳ ゴシック" pitchFamily="49" charset="-128"/>
                <a:ea typeface="ＭＳ ゴシック" pitchFamily="49" charset="-128"/>
              </a:rPr>
              <a:t>～通販サイトの最安値を一括検索。価格比較やバーコード検索、ランキングでお買い物を応援する無料ショッピングアプリ～                                                                </a:t>
            </a:r>
            <a:r>
              <a:rPr kumimoji="0" lang="en-US" altLang="ja-JP" sz="600" smtClean="0">
                <a:latin typeface="ＭＳ ゴシック" pitchFamily="49" charset="-128"/>
                <a:ea typeface="ＭＳ ゴシック" pitchFamily="49" charset="-128"/>
              </a:rPr>
              <a:t>|</a:t>
            </a:r>
          </a:p>
          <a:p>
            <a:pPr>
              <a:lnSpc>
                <a:spcPct val="150000"/>
              </a:lnSpc>
              <a:defRPr/>
            </a:pPr>
            <a:r>
              <a:rPr kumimoji="0" lang="en-US" altLang="ja-JP" sz="600" smtClean="0">
                <a:latin typeface="ＭＳ ゴシック" pitchFamily="49" charset="-128"/>
                <a:ea typeface="ＭＳ ゴシック" pitchFamily="49" charset="-128"/>
              </a:rPr>
              <a:t>| Find Magazine byGMO                                                                                                                                                                                 |</a:t>
            </a:r>
          </a:p>
          <a:p>
            <a:pPr>
              <a:lnSpc>
                <a:spcPct val="150000"/>
              </a:lnSpc>
              <a:defRPr/>
            </a:pPr>
            <a:r>
              <a:rPr kumimoji="0" lang="en-US" altLang="ja-JP" sz="600" smtClean="0">
                <a:latin typeface="ＭＳ ゴシック" pitchFamily="49" charset="-128"/>
                <a:ea typeface="ＭＳ ゴシック" pitchFamily="49" charset="-128"/>
              </a:rPr>
              <a:t>| </a:t>
            </a:r>
            <a:r>
              <a:rPr kumimoji="0" lang="ja-JP" altLang="en-US" sz="600" smtClean="0">
                <a:latin typeface="ＭＳ ゴシック" pitchFamily="49" charset="-128"/>
                <a:ea typeface="ＭＳ ゴシック" pitchFamily="49" charset="-128"/>
              </a:rPr>
              <a:t>黄金爆走</a:t>
            </a:r>
            <a:r>
              <a:rPr kumimoji="0" lang="en-US" altLang="ja-JP" sz="600" smtClean="0">
                <a:latin typeface="ＭＳ ゴシック" pitchFamily="49" charset="-128"/>
                <a:ea typeface="ＭＳ ゴシック" pitchFamily="49" charset="-128"/>
              </a:rPr>
              <a:t>!</a:t>
            </a:r>
            <a:r>
              <a:rPr kumimoji="0" lang="ja-JP" altLang="en-US" sz="600" smtClean="0">
                <a:latin typeface="ＭＳ ゴシック" pitchFamily="49" charset="-128"/>
                <a:ea typeface="ＭＳ ゴシック" pitchFamily="49" charset="-128"/>
              </a:rPr>
              <a:t>デコトラトーナメント                                                                                                                                                                       </a:t>
            </a:r>
            <a:r>
              <a:rPr kumimoji="0" lang="en-US" altLang="ja-JP" sz="600" smtClean="0">
                <a:latin typeface="ＭＳ ゴシック" pitchFamily="49" charset="-128"/>
                <a:ea typeface="ＭＳ ゴシック" pitchFamily="49" charset="-128"/>
              </a:rPr>
              <a:t>|</a:t>
            </a:r>
          </a:p>
          <a:p>
            <a:pPr>
              <a:lnSpc>
                <a:spcPct val="150000"/>
              </a:lnSpc>
              <a:defRPr/>
            </a:pPr>
            <a:r>
              <a:rPr kumimoji="0" lang="en-US" altLang="ja-JP" sz="600" smtClean="0">
                <a:latin typeface="ＭＳ ゴシック" pitchFamily="49" charset="-128"/>
                <a:ea typeface="ＭＳ ゴシック" pitchFamily="49" charset="-128"/>
              </a:rPr>
              <a:t>| </a:t>
            </a:r>
            <a:r>
              <a:rPr kumimoji="0" lang="ja-JP" altLang="en-US" sz="600" smtClean="0">
                <a:latin typeface="ＭＳ ゴシック" pitchFamily="49" charset="-128"/>
                <a:ea typeface="ＭＳ ゴシック" pitchFamily="49" charset="-128"/>
              </a:rPr>
              <a:t>知らせてオッシー</a:t>
            </a:r>
            <a:r>
              <a:rPr kumimoji="0" lang="en-US" altLang="ja-JP" sz="600" smtClean="0">
                <a:latin typeface="ＭＳ ゴシック" pitchFamily="49" charset="-128"/>
                <a:ea typeface="ＭＳ ゴシック" pitchFamily="49" charset="-128"/>
              </a:rPr>
              <a:t>byGMO - </a:t>
            </a:r>
            <a:r>
              <a:rPr kumimoji="0" lang="ja-JP" altLang="en-US" sz="600" smtClean="0">
                <a:latin typeface="ＭＳ ゴシック" pitchFamily="49" charset="-128"/>
                <a:ea typeface="ＭＳ ゴシック" pitchFamily="49" charset="-128"/>
              </a:rPr>
              <a:t>天気予報、気象警報、電車遅延、スケジュールなどをプッシュ通知でお届け！                                                                                                      </a:t>
            </a:r>
            <a:r>
              <a:rPr kumimoji="0" lang="en-US" altLang="ja-JP" sz="600" smtClean="0">
                <a:latin typeface="ＭＳ ゴシック" pitchFamily="49" charset="-128"/>
                <a:ea typeface="ＭＳ ゴシック" pitchFamily="49" charset="-128"/>
              </a:rPr>
              <a:t>|</a:t>
            </a:r>
          </a:p>
          <a:p>
            <a:pPr>
              <a:lnSpc>
                <a:spcPct val="150000"/>
              </a:lnSpc>
              <a:defRPr/>
            </a:pPr>
            <a:r>
              <a:rPr kumimoji="0" lang="en-US" altLang="ja-JP" sz="600" smtClean="0">
                <a:latin typeface="ＭＳ ゴシック" pitchFamily="49" charset="-128"/>
                <a:ea typeface="ＭＳ ゴシック" pitchFamily="49" charset="-128"/>
              </a:rPr>
              <a:t>| </a:t>
            </a:r>
            <a:r>
              <a:rPr kumimoji="0" lang="ja-JP" altLang="en-US" sz="600" smtClean="0">
                <a:latin typeface="ＭＳ ゴシック" pitchFamily="49" charset="-128"/>
                <a:ea typeface="ＭＳ ゴシック" pitchFamily="49" charset="-128"/>
              </a:rPr>
              <a:t>値下げアプリ</a:t>
            </a:r>
            <a:r>
              <a:rPr kumimoji="0" lang="en-US" altLang="ja-JP" sz="600" smtClean="0">
                <a:latin typeface="ＭＳ ゴシック" pitchFamily="49" charset="-128"/>
                <a:ea typeface="ＭＳ ゴシック" pitchFamily="49" charset="-128"/>
              </a:rPr>
              <a:t>byGMO                                                                                                                                                                                   |</a:t>
            </a:r>
          </a:p>
          <a:p>
            <a:pPr>
              <a:lnSpc>
                <a:spcPct val="150000"/>
              </a:lnSpc>
              <a:defRPr/>
            </a:pPr>
            <a:r>
              <a:rPr kumimoji="0" lang="en-US" altLang="ja-JP" sz="600" smtClean="0">
                <a:latin typeface="ＭＳ ゴシック" pitchFamily="49" charset="-128"/>
                <a:ea typeface="ＭＳ ゴシック" pitchFamily="49" charset="-128"/>
              </a:rPr>
              <a:t>| </a:t>
            </a:r>
            <a:r>
              <a:rPr kumimoji="0" lang="ja-JP" altLang="en-US" sz="600" smtClean="0">
                <a:latin typeface="ＭＳ ゴシック" pitchFamily="49" charset="-128"/>
                <a:ea typeface="ＭＳ ゴシック" pitchFamily="49" charset="-128"/>
              </a:rPr>
              <a:t>ホンジラス</a:t>
            </a:r>
            <a:r>
              <a:rPr kumimoji="0" lang="en-US" altLang="ja-JP" sz="600" smtClean="0">
                <a:latin typeface="ＭＳ ゴシック" pitchFamily="49" charset="-128"/>
                <a:ea typeface="ＭＳ ゴシック" pitchFamily="49" charset="-128"/>
              </a:rPr>
              <a:t>byGMO - </a:t>
            </a:r>
            <a:r>
              <a:rPr kumimoji="0" lang="ja-JP" altLang="en-US" sz="600" smtClean="0">
                <a:latin typeface="ＭＳ ゴシック" pitchFamily="49" charset="-128"/>
                <a:ea typeface="ＭＳ ゴシック" pitchFamily="49" charset="-128"/>
              </a:rPr>
              <a:t>買い逃したくない本の予約・発売日をプッシュ通知で リマインド！                                                                                                                     </a:t>
            </a:r>
            <a:r>
              <a:rPr kumimoji="0" lang="en-US" altLang="ja-JP" sz="600" smtClean="0">
                <a:latin typeface="ＭＳ ゴシック" pitchFamily="49" charset="-128"/>
                <a:ea typeface="ＭＳ ゴシック" pitchFamily="49" charset="-128"/>
              </a:rPr>
              <a:t>|</a:t>
            </a:r>
          </a:p>
          <a:p>
            <a:pPr>
              <a:lnSpc>
                <a:spcPct val="150000"/>
              </a:lnSpc>
              <a:defRPr/>
            </a:pPr>
            <a:r>
              <a:rPr kumimoji="0" lang="en-US" altLang="ja-JP" sz="600" smtClean="0">
                <a:latin typeface="ＭＳ ゴシック" pitchFamily="49" charset="-128"/>
                <a:ea typeface="ＭＳ ゴシック" pitchFamily="49" charset="-128"/>
              </a:rPr>
              <a:t>| Aradhana byGMO                                                                                                                                                                                      |</a:t>
            </a:r>
          </a:p>
          <a:p>
            <a:pPr>
              <a:lnSpc>
                <a:spcPct val="150000"/>
              </a:lnSpc>
              <a:defRPr/>
            </a:pPr>
            <a:r>
              <a:rPr kumimoji="0" lang="en-US" altLang="ja-JP" sz="600" smtClean="0">
                <a:latin typeface="ＭＳ ゴシック" pitchFamily="49" charset="-128"/>
                <a:ea typeface="ＭＳ ゴシック" pitchFamily="49" charset="-128"/>
              </a:rPr>
              <a:t>| Secret Room of Maiden byGMO                                                                                                                                                                         |</a:t>
            </a:r>
          </a:p>
          <a:p>
            <a:pPr>
              <a:lnSpc>
                <a:spcPct val="150000"/>
              </a:lnSpc>
              <a:defRPr/>
            </a:pPr>
            <a:r>
              <a:rPr kumimoji="0" lang="en-US" altLang="ja-JP" sz="600" smtClean="0">
                <a:latin typeface="ＭＳ ゴシック" pitchFamily="49" charset="-128"/>
                <a:ea typeface="ＭＳ ゴシック" pitchFamily="49" charset="-128"/>
              </a:rPr>
              <a:t>+-----------------------------------------------------------------------------------------------------------------------------------------------------------------------------------------------------+</a:t>
            </a:r>
          </a:p>
          <a:p>
            <a:pPr>
              <a:lnSpc>
                <a:spcPct val="150000"/>
              </a:lnSpc>
              <a:defRPr/>
            </a:pPr>
            <a:r>
              <a:rPr kumimoji="0" lang="en-US" altLang="ja-JP" sz="1000" smtClean="0">
                <a:latin typeface="ＭＳ ゴシック" pitchFamily="49" charset="-128"/>
                <a:ea typeface="ＭＳ ゴシック" pitchFamily="49" charset="-128"/>
              </a:rPr>
              <a:t>8 rows in set (0.02 sec)</a:t>
            </a:r>
          </a:p>
          <a:p>
            <a:pPr>
              <a:lnSpc>
                <a:spcPct val="150000"/>
              </a:lnSpc>
              <a:defRPr/>
            </a:pPr>
            <a:r>
              <a:rPr kumimoji="0" lang="en-US" altLang="ja-JP" sz="2000" smtClean="0">
                <a:latin typeface="A-OTF 新ゴ Pr5 M" pitchFamily="34" charset="-128"/>
                <a:ea typeface="A-OTF 新ゴ Pr5 M" pitchFamily="34" charset="-128"/>
              </a:rPr>
              <a:t>mysql&gt; select SQL_NO_CACHE trackName from apps</a:t>
            </a:r>
          </a:p>
          <a:p>
            <a:pPr>
              <a:lnSpc>
                <a:spcPct val="150000"/>
              </a:lnSpc>
              <a:defRPr/>
            </a:pPr>
            <a:r>
              <a:rPr kumimoji="0" lang="ja-JP" altLang="en-US" sz="2000" smtClean="0">
                <a:latin typeface="A-OTF 新ゴ Pr5 M" pitchFamily="34" charset="-128"/>
                <a:ea typeface="A-OTF 新ゴ Pr5 M" pitchFamily="34" charset="-128"/>
              </a:rPr>
              <a:t>　　　　</a:t>
            </a:r>
            <a:r>
              <a:rPr kumimoji="0" lang="en-US" altLang="ja-JP" sz="2000" smtClean="0">
                <a:latin typeface="A-OTF 新ゴ Pr5 M" pitchFamily="34" charset="-128"/>
                <a:ea typeface="A-OTF 新ゴ Pr5 M" pitchFamily="34" charset="-128"/>
              </a:rPr>
              <a:t>where artistName like '%JWord';</a:t>
            </a:r>
          </a:p>
          <a:p>
            <a:pPr>
              <a:lnSpc>
                <a:spcPct val="150000"/>
              </a:lnSpc>
              <a:defRPr/>
            </a:pPr>
            <a:r>
              <a:rPr kumimoji="0" lang="en-US" altLang="ja-JP" sz="2000" smtClean="0">
                <a:latin typeface="A-OTF 新ゴ Pr5 M" pitchFamily="34" charset="-128"/>
                <a:ea typeface="A-OTF 新ゴ Pr5 M" pitchFamily="34" charset="-128"/>
              </a:rPr>
              <a:t>Empty set (</a:t>
            </a:r>
            <a:r>
              <a:rPr kumimoji="0" lang="en-US" altLang="ja-JP" sz="2000" smtClean="0">
                <a:solidFill>
                  <a:srgbClr val="FF0000"/>
                </a:solidFill>
                <a:latin typeface="A-OTF 新ゴ Pr5 M" pitchFamily="34" charset="-128"/>
                <a:ea typeface="A-OTF 新ゴ Pr5 M" pitchFamily="34" charset="-128"/>
              </a:rPr>
              <a:t>2.87 sec</a:t>
            </a:r>
            <a:r>
              <a:rPr kumimoji="0" lang="en-US" altLang="ja-JP" sz="2000" smtClean="0">
                <a:latin typeface="A-OTF 新ゴ Pr5 M" pitchFamily="34" charset="-128"/>
                <a:ea typeface="A-OTF 新ゴ Pr5 M" pitchFamily="34" charset="-128"/>
              </a:rPr>
              <a:t>)</a:t>
            </a: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7"/>
          <p:cNvSpPr>
            <a:spLocks noChangeArrowheads="1"/>
          </p:cNvSpPr>
          <p:nvPr/>
        </p:nvSpPr>
        <p:spPr bwMode="auto">
          <a:xfrm>
            <a:off x="468313" y="692150"/>
            <a:ext cx="8675687" cy="5032147"/>
          </a:xfrm>
          <a:prstGeom prst="rect">
            <a:avLst/>
          </a:prstGeom>
          <a:noFill/>
          <a:ln w="9525">
            <a:noFill/>
            <a:miter lim="800000"/>
            <a:headEnd/>
            <a:tailEnd/>
          </a:ln>
        </p:spPr>
        <p:txBody>
          <a:bodyPr wrap="square">
            <a:spAutoFit/>
          </a:bodyPr>
          <a:lstStyle/>
          <a:p>
            <a:pPr>
              <a:lnSpc>
                <a:spcPct val="150000"/>
              </a:lnSpc>
              <a:defRPr/>
            </a:pPr>
            <a:r>
              <a:rPr kumimoji="0" lang="en-US" altLang="ja-JP" sz="4000" smtClean="0">
                <a:latin typeface="A-OTF 新ゴ Pr5 M" pitchFamily="34" charset="-128"/>
                <a:ea typeface="A-OTF 新ゴ Pr5 M" pitchFamily="34" charset="-128"/>
              </a:rPr>
              <a:t>explain</a:t>
            </a:r>
          </a:p>
          <a:p>
            <a:pPr>
              <a:lnSpc>
                <a:spcPct val="150000"/>
              </a:lnSpc>
              <a:defRPr/>
            </a:pPr>
            <a:r>
              <a:rPr kumimoji="0" lang="en-US" altLang="ja-JP" smtClean="0">
                <a:latin typeface="A-OTF 新ゴ Pr5 M" pitchFamily="34" charset="-128"/>
                <a:ea typeface="A-OTF 新ゴ Pr5 M" pitchFamily="34" charset="-128"/>
              </a:rPr>
              <a:t>SELECT</a:t>
            </a:r>
            <a:r>
              <a:rPr kumimoji="0" lang="ja-JP" altLang="en-US" smtClean="0">
                <a:latin typeface="A-OTF 新ゴ Pr5 M" pitchFamily="34" charset="-128"/>
                <a:ea typeface="A-OTF 新ゴ Pr5 M" pitchFamily="34" charset="-128"/>
              </a:rPr>
              <a:t>が効率よく動作しているか確認するためのコマンド</a:t>
            </a:r>
            <a:endParaRPr kumimoji="0" lang="en-US" altLang="ja-JP" smtClean="0">
              <a:latin typeface="A-OTF 新ゴ Pr5 M" pitchFamily="34" charset="-128"/>
              <a:ea typeface="A-OTF 新ゴ Pr5 M" pitchFamily="34" charset="-128"/>
            </a:endParaRPr>
          </a:p>
          <a:p>
            <a:pPr lvl="1">
              <a:lnSpc>
                <a:spcPct val="150000"/>
              </a:lnSpc>
              <a:defRPr/>
            </a:pPr>
            <a:r>
              <a:rPr kumimoji="0" lang="ja-JP" altLang="en-US" smtClean="0">
                <a:latin typeface="A-OTF 新ゴ Pr5 M" pitchFamily="34" charset="-128"/>
                <a:ea typeface="A-OTF 新ゴ Pr5 M" pitchFamily="34" charset="-128"/>
              </a:rPr>
              <a:t>男のコンピューター道　</a:t>
            </a:r>
            <a:r>
              <a:rPr kumimoji="0" lang="en-US" altLang="ja-JP" smtClean="0">
                <a:latin typeface="A-OTF 新ゴ Pr5 M" pitchFamily="34" charset="-128"/>
                <a:ea typeface="A-OTF 新ゴ Pr5 M" pitchFamily="34" charset="-128"/>
              </a:rPr>
              <a:t>MySQL</a:t>
            </a:r>
            <a:r>
              <a:rPr kumimoji="0" lang="ja-JP" altLang="en-US" smtClean="0">
                <a:latin typeface="A-OTF 新ゴ Pr5 M" pitchFamily="34" charset="-128"/>
                <a:ea typeface="A-OTF 新ゴ Pr5 M" pitchFamily="34" charset="-128"/>
              </a:rPr>
              <a:t>の</a:t>
            </a:r>
            <a:r>
              <a:rPr kumimoji="0" lang="en-US" altLang="ja-JP" smtClean="0">
                <a:latin typeface="A-OTF 新ゴ Pr5 M" pitchFamily="34" charset="-128"/>
                <a:ea typeface="A-OTF 新ゴ Pr5 M" pitchFamily="34" charset="-128"/>
              </a:rPr>
              <a:t>EXPLAIN</a:t>
            </a:r>
            <a:r>
              <a:rPr kumimoji="0" lang="ja-JP" altLang="en-US" smtClean="0">
                <a:latin typeface="A-OTF 新ゴ Pr5 M" pitchFamily="34" charset="-128"/>
                <a:ea typeface="A-OTF 新ゴ Pr5 M" pitchFamily="34" charset="-128"/>
              </a:rPr>
              <a:t>を徹底解説</a:t>
            </a:r>
            <a:r>
              <a:rPr kumimoji="0" lang="en-US" altLang="ja-JP" smtClean="0">
                <a:latin typeface="A-OTF 新ゴ Pr5 M" pitchFamily="34" charset="-128"/>
                <a:ea typeface="A-OTF 新ゴ Pr5 M" pitchFamily="34" charset="-128"/>
              </a:rPr>
              <a:t>!!</a:t>
            </a:r>
          </a:p>
          <a:p>
            <a:pPr lvl="1">
              <a:lnSpc>
                <a:spcPct val="150000"/>
              </a:lnSpc>
              <a:defRPr/>
            </a:pPr>
            <a:r>
              <a:rPr kumimoji="0" lang="en-US" altLang="ja-JP" smtClean="0">
                <a:latin typeface="A-OTF 新ゴ Pr5 M" pitchFamily="34" charset="-128"/>
                <a:ea typeface="A-OTF 新ゴ Pr5 M" pitchFamily="34" charset="-128"/>
                <a:hlinkClick r:id="rId2"/>
              </a:rPr>
              <a:t>http://nippondanji.blogspot.jp/2009/03/mysqlexplain.html</a:t>
            </a:r>
            <a:endParaRPr kumimoji="0" lang="en-US" altLang="ja-JP" smtClean="0">
              <a:latin typeface="A-OTF 新ゴ Pr5 M" pitchFamily="34" charset="-128"/>
              <a:ea typeface="A-OTF 新ゴ Pr5 M" pitchFamily="34" charset="-128"/>
            </a:endParaRPr>
          </a:p>
          <a:p>
            <a:pPr lvl="1">
              <a:defRPr/>
            </a:pPr>
            <a:r>
              <a:rPr kumimoji="0" lang="en-US" altLang="ja-JP" smtClean="0">
                <a:latin typeface="A-OTF 新ゴ Pr5 M" pitchFamily="34" charset="-128"/>
                <a:ea typeface="A-OTF 新ゴ Pr5 M" pitchFamily="34" charset="-128"/>
              </a:rPr>
              <a:t>	index</a:t>
            </a:r>
          </a:p>
          <a:p>
            <a:pPr lvl="1">
              <a:defRPr/>
            </a:pPr>
            <a:r>
              <a:rPr kumimoji="0" lang="en-US" altLang="ja-JP" smtClean="0">
                <a:latin typeface="A-OTF 新ゴ Pr5 M" pitchFamily="34" charset="-128"/>
                <a:ea typeface="A-OTF 新ゴ Pr5 M" pitchFamily="34" charset="-128"/>
              </a:rPr>
              <a:t>        </a:t>
            </a:r>
            <a:r>
              <a:rPr kumimoji="0" lang="ja-JP" altLang="en-US" smtClean="0">
                <a:latin typeface="A-OTF 新ゴ Pr5 M" pitchFamily="34" charset="-128"/>
                <a:ea typeface="A-OTF 新ゴ Pr5 M" pitchFamily="34" charset="-128"/>
              </a:rPr>
              <a:t>フルインデックススキャン。</a:t>
            </a:r>
            <a:endParaRPr kumimoji="0" lang="en-US" altLang="ja-JP" smtClean="0">
              <a:latin typeface="A-OTF 新ゴ Pr5 M" pitchFamily="34" charset="-128"/>
              <a:ea typeface="A-OTF 新ゴ Pr5 M" pitchFamily="34" charset="-128"/>
            </a:endParaRPr>
          </a:p>
          <a:p>
            <a:pPr lvl="1">
              <a:defRPr/>
            </a:pPr>
            <a:r>
              <a:rPr kumimoji="0" lang="en-US" altLang="ja-JP" smtClean="0">
                <a:latin typeface="A-OTF 新ゴ Pr5 M" pitchFamily="34" charset="-128"/>
                <a:ea typeface="A-OTF 新ゴ Pr5 M" pitchFamily="34" charset="-128"/>
              </a:rPr>
              <a:t>        </a:t>
            </a:r>
            <a:r>
              <a:rPr kumimoji="0" lang="ja-JP" altLang="en-US" smtClean="0">
                <a:latin typeface="A-OTF 新ゴ Pr5 M" pitchFamily="34" charset="-128"/>
                <a:ea typeface="A-OTF 新ゴ Pr5 M" pitchFamily="34" charset="-128"/>
              </a:rPr>
              <a:t>インデックス全体をスキャンする必要があるのでとても遅い。</a:t>
            </a:r>
          </a:p>
          <a:p>
            <a:pPr lvl="1">
              <a:defRPr/>
            </a:pPr>
            <a:r>
              <a:rPr kumimoji="0" lang="en-US" altLang="ja-JP" smtClean="0">
                <a:latin typeface="A-OTF 新ゴ Pr5 M" pitchFamily="34" charset="-128"/>
                <a:ea typeface="A-OTF 新ゴ Pr5 M" pitchFamily="34" charset="-128"/>
              </a:rPr>
              <a:t>	ALL</a:t>
            </a:r>
          </a:p>
          <a:p>
            <a:pPr lvl="1">
              <a:defRPr/>
            </a:pPr>
            <a:r>
              <a:rPr kumimoji="0" lang="en-US" altLang="ja-JP" smtClean="0">
                <a:latin typeface="A-OTF 新ゴ Pr5 M" pitchFamily="34" charset="-128"/>
                <a:ea typeface="A-OTF 新ゴ Pr5 M" pitchFamily="34" charset="-128"/>
              </a:rPr>
              <a:t>        </a:t>
            </a:r>
            <a:r>
              <a:rPr kumimoji="0" lang="ja-JP" altLang="en-US" smtClean="0">
                <a:latin typeface="A-OTF 新ゴ Pr5 M" pitchFamily="34" charset="-128"/>
                <a:ea typeface="A-OTF 新ゴ Pr5 M" pitchFamily="34" charset="-128"/>
              </a:rPr>
              <a:t>フルテーブルスキャン。</a:t>
            </a:r>
            <a:endParaRPr kumimoji="0" lang="en-US" altLang="ja-JP" smtClean="0">
              <a:latin typeface="A-OTF 新ゴ Pr5 M" pitchFamily="34" charset="-128"/>
              <a:ea typeface="A-OTF 新ゴ Pr5 M" pitchFamily="34" charset="-128"/>
            </a:endParaRPr>
          </a:p>
          <a:p>
            <a:pPr lvl="1">
              <a:defRPr/>
            </a:pPr>
            <a:r>
              <a:rPr kumimoji="0" lang="en-US" altLang="ja-JP" smtClean="0">
                <a:latin typeface="A-OTF 新ゴ Pr5 M" pitchFamily="34" charset="-128"/>
                <a:ea typeface="A-OTF 新ゴ Pr5 M" pitchFamily="34" charset="-128"/>
              </a:rPr>
              <a:t>        </a:t>
            </a:r>
            <a:r>
              <a:rPr kumimoji="0" lang="ja-JP" altLang="en-US" smtClean="0">
                <a:latin typeface="A-OTF 新ゴ Pr5 M" pitchFamily="34" charset="-128"/>
                <a:ea typeface="A-OTF 新ゴ Pr5 M" pitchFamily="34" charset="-128"/>
              </a:rPr>
              <a:t>インデックスがまったく利用されていないことを示す。</a:t>
            </a:r>
            <a:endParaRPr kumimoji="0" lang="en-US" altLang="ja-JP" smtClean="0">
              <a:latin typeface="A-OTF 新ゴ Pr5 M" pitchFamily="34" charset="-128"/>
              <a:ea typeface="A-OTF 新ゴ Pr5 M" pitchFamily="34" charset="-128"/>
            </a:endParaRPr>
          </a:p>
          <a:p>
            <a:pPr lvl="1">
              <a:defRPr/>
            </a:pPr>
            <a:r>
              <a:rPr kumimoji="0" lang="en-US" altLang="ja-JP" smtClean="0">
                <a:latin typeface="A-OTF 新ゴ Pr5 M" pitchFamily="34" charset="-128"/>
                <a:ea typeface="A-OTF 新ゴ Pr5 M" pitchFamily="34" charset="-128"/>
              </a:rPr>
              <a:t>        OLTP</a:t>
            </a:r>
            <a:r>
              <a:rPr kumimoji="0" lang="ja-JP" altLang="en-US" smtClean="0">
                <a:latin typeface="A-OTF 新ゴ Pr5 M" pitchFamily="34" charset="-128"/>
                <a:ea typeface="A-OTF 新ゴ Pr5 M" pitchFamily="34" charset="-128"/>
              </a:rPr>
              <a:t>系の処理では改善必須。</a:t>
            </a:r>
            <a:endParaRPr kumimoji="0" lang="en-US" altLang="ja-JP" smtClean="0">
              <a:latin typeface="A-OTF 新ゴ Pr5 M" pitchFamily="34" charset="-128"/>
              <a:ea typeface="A-OTF 新ゴ Pr5 M" pitchFamily="34" charset="-128"/>
            </a:endParaRPr>
          </a:p>
          <a:p>
            <a:pPr lvl="1">
              <a:lnSpc>
                <a:spcPct val="150000"/>
              </a:lnSpc>
              <a:defRPr/>
            </a:pPr>
            <a:r>
              <a:rPr kumimoji="0" lang="en-US" altLang="ja-JP" smtClean="0">
                <a:latin typeface="A-OTF 新ゴ Pr5 M" pitchFamily="34" charset="-128"/>
                <a:ea typeface="A-OTF 新ゴ Pr5 M" pitchFamily="34" charset="-128"/>
              </a:rPr>
              <a:t>slidshare MySQL INDEX+EXPLAIN</a:t>
            </a:r>
            <a:r>
              <a:rPr kumimoji="0" lang="ja-JP" altLang="en-US" smtClean="0">
                <a:latin typeface="A-OTF 新ゴ Pr5 M" pitchFamily="34" charset="-128"/>
                <a:ea typeface="A-OTF 新ゴ Pr5 M" pitchFamily="34" charset="-128"/>
              </a:rPr>
              <a:t>入門</a:t>
            </a:r>
            <a:endParaRPr kumimoji="0" lang="en-US" altLang="ja-JP" smtClean="0">
              <a:latin typeface="A-OTF 新ゴ Pr5 M" pitchFamily="34" charset="-128"/>
              <a:ea typeface="A-OTF 新ゴ Pr5 M" pitchFamily="34" charset="-128"/>
            </a:endParaRPr>
          </a:p>
          <a:p>
            <a:pPr lvl="1">
              <a:lnSpc>
                <a:spcPct val="150000"/>
              </a:lnSpc>
              <a:defRPr/>
            </a:pPr>
            <a:r>
              <a:rPr kumimoji="0" lang="en-US" altLang="ja-JP" smtClean="0">
                <a:latin typeface="A-OTF 新ゴ Pr5 M" pitchFamily="34" charset="-128"/>
                <a:ea typeface="A-OTF 新ゴ Pr5 M" pitchFamily="34" charset="-128"/>
                <a:hlinkClick r:id="rId3"/>
              </a:rPr>
              <a:t>http://www.slideshare.net/infinite_loop/mysql-indexexplain</a:t>
            </a:r>
            <a:endParaRPr kumimoji="0" lang="en-US" altLang="ja-JP" smtClean="0">
              <a:latin typeface="A-OTF 新ゴ Pr5 M" pitchFamily="34" charset="-128"/>
              <a:ea typeface="A-OTF 新ゴ Pr5 M" pitchFamily="34" charset="-128"/>
            </a:endParaRP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7"/>
          <p:cNvSpPr>
            <a:spLocks noChangeArrowheads="1"/>
          </p:cNvSpPr>
          <p:nvPr/>
        </p:nvSpPr>
        <p:spPr bwMode="auto">
          <a:xfrm>
            <a:off x="468313" y="692150"/>
            <a:ext cx="8675687" cy="3647152"/>
          </a:xfrm>
          <a:prstGeom prst="rect">
            <a:avLst/>
          </a:prstGeom>
          <a:noFill/>
          <a:ln w="9525">
            <a:noFill/>
            <a:miter lim="800000"/>
            <a:headEnd/>
            <a:tailEnd/>
          </a:ln>
        </p:spPr>
        <p:txBody>
          <a:bodyPr wrap="square">
            <a:spAutoFit/>
          </a:bodyPr>
          <a:lstStyle/>
          <a:p>
            <a:pPr>
              <a:lnSpc>
                <a:spcPct val="150000"/>
              </a:lnSpc>
              <a:defRPr/>
            </a:pPr>
            <a:r>
              <a:rPr kumimoji="0" lang="en-US" altLang="ja-JP" sz="4000" smtClean="0">
                <a:latin typeface="A-OTF 新ゴ Pr5 M" pitchFamily="34" charset="-128"/>
                <a:ea typeface="A-OTF 新ゴ Pr5 M" pitchFamily="34" charset="-128"/>
              </a:rPr>
              <a:t>explain</a:t>
            </a:r>
          </a:p>
          <a:p>
            <a:pPr>
              <a:lnSpc>
                <a:spcPct val="150000"/>
              </a:lnSpc>
              <a:defRPr/>
            </a:pPr>
            <a:r>
              <a:rPr kumimoji="0" lang="en-US" altLang="ja-JP" sz="2400" smtClean="0">
                <a:latin typeface="A-OTF 新ゴ Pr5 M" pitchFamily="34" charset="-128"/>
                <a:ea typeface="A-OTF 新ゴ Pr5 M" pitchFamily="34" charset="-128"/>
              </a:rPr>
              <a:t>mysql&gt; explain select SQL_NO_CACHE trackName from apps where artistName like 'JWord</a:t>
            </a:r>
            <a:r>
              <a:rPr kumimoji="0" lang="en-US" altLang="ja-JP" sz="2400" smtClean="0">
                <a:solidFill>
                  <a:srgbClr val="FF0000"/>
                </a:solidFill>
                <a:latin typeface="A-OTF 新ゴ Pr5 M" pitchFamily="34" charset="-128"/>
                <a:ea typeface="A-OTF 新ゴ Pr5 M" pitchFamily="34" charset="-128"/>
              </a:rPr>
              <a:t>%</a:t>
            </a:r>
            <a:r>
              <a:rPr kumimoji="0" lang="en-US" altLang="ja-JP" sz="2400" smtClean="0">
                <a:latin typeface="A-OTF 新ゴ Pr5 M" pitchFamily="34" charset="-128"/>
                <a:ea typeface="A-OTF 新ゴ Pr5 M" pitchFamily="34" charset="-128"/>
              </a:rPr>
              <a:t>';</a:t>
            </a:r>
          </a:p>
          <a:p>
            <a:pPr>
              <a:lnSpc>
                <a:spcPct val="150000"/>
              </a:lnSpc>
              <a:defRPr/>
            </a:pPr>
            <a:r>
              <a:rPr kumimoji="0" lang="en-US" altLang="ja-JP" sz="1100" smtClean="0">
                <a:latin typeface="ＭＳ ゴシック" pitchFamily="49" charset="-128"/>
                <a:ea typeface="ＭＳ ゴシック" pitchFamily="49" charset="-128"/>
              </a:rPr>
              <a:t>+----+-------------+-------+-------+---------------+------------+---------+------+------+-------------+</a:t>
            </a:r>
          </a:p>
          <a:p>
            <a:pPr>
              <a:lnSpc>
                <a:spcPct val="150000"/>
              </a:lnSpc>
              <a:defRPr/>
            </a:pPr>
            <a:r>
              <a:rPr kumimoji="0" lang="en-US" altLang="ja-JP" sz="1100" smtClean="0">
                <a:latin typeface="ＭＳ ゴシック" pitchFamily="49" charset="-128"/>
                <a:ea typeface="ＭＳ ゴシック" pitchFamily="49" charset="-128"/>
              </a:rPr>
              <a:t>| id | select_type | table | type  | possible_keys | key        | key_len | ref  | rows | Extra       |</a:t>
            </a:r>
          </a:p>
          <a:p>
            <a:pPr>
              <a:lnSpc>
                <a:spcPct val="150000"/>
              </a:lnSpc>
              <a:defRPr/>
            </a:pPr>
            <a:r>
              <a:rPr kumimoji="0" lang="en-US" altLang="ja-JP" sz="1100" smtClean="0">
                <a:latin typeface="ＭＳ ゴシック" pitchFamily="49" charset="-128"/>
                <a:ea typeface="ＭＳ ゴシック" pitchFamily="49" charset="-128"/>
              </a:rPr>
              <a:t>+----+-------------+-------+-------+---------------+------------+---------+------+------+-------------+</a:t>
            </a:r>
          </a:p>
          <a:p>
            <a:pPr>
              <a:lnSpc>
                <a:spcPct val="150000"/>
              </a:lnSpc>
              <a:defRPr/>
            </a:pPr>
            <a:r>
              <a:rPr kumimoji="0" lang="en-US" altLang="ja-JP" sz="1100" smtClean="0">
                <a:latin typeface="ＭＳ ゴシック" pitchFamily="49" charset="-128"/>
                <a:ea typeface="ＭＳ ゴシック" pitchFamily="49" charset="-128"/>
              </a:rPr>
              <a:t>|  1 | SIMPLE      | apps  | </a:t>
            </a:r>
            <a:r>
              <a:rPr kumimoji="0" lang="en-US" altLang="ja-JP" sz="1100" smtClean="0">
                <a:solidFill>
                  <a:srgbClr val="FF0000"/>
                </a:solidFill>
                <a:latin typeface="ＭＳ ゴシック" pitchFamily="49" charset="-128"/>
                <a:ea typeface="ＭＳ ゴシック" pitchFamily="49" charset="-128"/>
              </a:rPr>
              <a:t>range</a:t>
            </a:r>
            <a:r>
              <a:rPr kumimoji="0" lang="en-US" altLang="ja-JP" sz="1100" smtClean="0">
                <a:latin typeface="ＭＳ ゴシック" pitchFamily="49" charset="-128"/>
                <a:ea typeface="ＭＳ ゴシック" pitchFamily="49" charset="-128"/>
              </a:rPr>
              <a:t> | idx_artist    | idx_artist | 32      | NULL |    8 | Using where |</a:t>
            </a:r>
          </a:p>
          <a:p>
            <a:pPr>
              <a:lnSpc>
                <a:spcPct val="150000"/>
              </a:lnSpc>
              <a:defRPr/>
            </a:pPr>
            <a:r>
              <a:rPr kumimoji="0" lang="en-US" altLang="ja-JP" sz="1100" smtClean="0">
                <a:latin typeface="ＭＳ ゴシック" pitchFamily="49" charset="-128"/>
                <a:ea typeface="ＭＳ ゴシック" pitchFamily="49" charset="-128"/>
              </a:rPr>
              <a:t>+----+-------------+-------+-------+---------------+------------+---------+------+------+-------------+</a:t>
            </a:r>
          </a:p>
          <a:p>
            <a:pPr>
              <a:lnSpc>
                <a:spcPct val="150000"/>
              </a:lnSpc>
              <a:defRPr/>
            </a:pPr>
            <a:r>
              <a:rPr kumimoji="0" lang="en-US" altLang="ja-JP" sz="1100" smtClean="0">
                <a:latin typeface="ＭＳ ゴシック" pitchFamily="49" charset="-128"/>
                <a:ea typeface="ＭＳ ゴシック" pitchFamily="49" charset="-128"/>
              </a:rPr>
              <a:t>1 row in set (0.09 sec)</a:t>
            </a: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7"/>
          <p:cNvSpPr>
            <a:spLocks noChangeArrowheads="1"/>
          </p:cNvSpPr>
          <p:nvPr/>
        </p:nvSpPr>
        <p:spPr bwMode="auto">
          <a:xfrm>
            <a:off x="468313" y="692150"/>
            <a:ext cx="8675687" cy="5170646"/>
          </a:xfrm>
          <a:prstGeom prst="rect">
            <a:avLst/>
          </a:prstGeom>
          <a:noFill/>
          <a:ln w="9525">
            <a:noFill/>
            <a:miter lim="800000"/>
            <a:headEnd/>
            <a:tailEnd/>
          </a:ln>
        </p:spPr>
        <p:txBody>
          <a:bodyPr wrap="square">
            <a:spAutoFit/>
          </a:bodyPr>
          <a:lstStyle/>
          <a:p>
            <a:pPr>
              <a:lnSpc>
                <a:spcPct val="150000"/>
              </a:lnSpc>
              <a:defRPr/>
            </a:pPr>
            <a:r>
              <a:rPr kumimoji="0" lang="en-US" altLang="ja-JP" sz="4000" smtClean="0">
                <a:latin typeface="A-OTF 新ゴ Pr5 M" pitchFamily="34" charset="-128"/>
                <a:ea typeface="A-OTF 新ゴ Pr5 M" pitchFamily="34" charset="-128"/>
              </a:rPr>
              <a:t>explain</a:t>
            </a:r>
          </a:p>
          <a:p>
            <a:pPr>
              <a:lnSpc>
                <a:spcPct val="150000"/>
              </a:lnSpc>
              <a:defRPr/>
            </a:pPr>
            <a:r>
              <a:rPr kumimoji="0" lang="en-US" altLang="ja-JP" sz="1400" smtClean="0">
                <a:latin typeface="A-OTF 新ゴ Pr5 M" pitchFamily="34" charset="-128"/>
                <a:ea typeface="A-OTF 新ゴ Pr5 M" pitchFamily="34" charset="-128"/>
              </a:rPr>
              <a:t>mysql&gt; explain select SQL_NO_CACHE trackName from apps where artistName like 'JWord</a:t>
            </a:r>
            <a:r>
              <a:rPr kumimoji="0" lang="en-US" altLang="ja-JP" sz="1400" smtClean="0">
                <a:solidFill>
                  <a:srgbClr val="FF0000"/>
                </a:solidFill>
                <a:latin typeface="A-OTF 新ゴ Pr5 M" pitchFamily="34" charset="-128"/>
                <a:ea typeface="A-OTF 新ゴ Pr5 M" pitchFamily="34" charset="-128"/>
              </a:rPr>
              <a:t>%</a:t>
            </a:r>
            <a:r>
              <a:rPr kumimoji="0" lang="en-US" altLang="ja-JP" sz="1400" smtClean="0">
                <a:latin typeface="A-OTF 新ゴ Pr5 M" pitchFamily="34" charset="-128"/>
                <a:ea typeface="A-OTF 新ゴ Pr5 M" pitchFamily="34" charset="-128"/>
              </a:rPr>
              <a:t>';</a:t>
            </a:r>
          </a:p>
          <a:p>
            <a:pPr>
              <a:lnSpc>
                <a:spcPct val="150000"/>
              </a:lnSpc>
              <a:defRPr/>
            </a:pPr>
            <a:r>
              <a:rPr kumimoji="0" lang="en-US" altLang="ja-JP" sz="1100" smtClean="0">
                <a:latin typeface="ＭＳ ゴシック" pitchFamily="49" charset="-128"/>
                <a:ea typeface="ＭＳ ゴシック" pitchFamily="49" charset="-128"/>
              </a:rPr>
              <a:t>+----+-------------+-------+-------+---------------+------------+---------+------+------+-------------+</a:t>
            </a:r>
          </a:p>
          <a:p>
            <a:pPr>
              <a:lnSpc>
                <a:spcPct val="150000"/>
              </a:lnSpc>
              <a:defRPr/>
            </a:pPr>
            <a:r>
              <a:rPr kumimoji="0" lang="en-US" altLang="ja-JP" sz="1100" smtClean="0">
                <a:latin typeface="ＭＳ ゴシック" pitchFamily="49" charset="-128"/>
                <a:ea typeface="ＭＳ ゴシック" pitchFamily="49" charset="-128"/>
              </a:rPr>
              <a:t>| id | select_type | table | type  | possible_keys | key        | key_len | ref  | rows | Extra       |</a:t>
            </a:r>
          </a:p>
          <a:p>
            <a:pPr>
              <a:lnSpc>
                <a:spcPct val="150000"/>
              </a:lnSpc>
              <a:defRPr/>
            </a:pPr>
            <a:r>
              <a:rPr kumimoji="0" lang="en-US" altLang="ja-JP" sz="1100" smtClean="0">
                <a:latin typeface="ＭＳ ゴシック" pitchFamily="49" charset="-128"/>
                <a:ea typeface="ＭＳ ゴシック" pitchFamily="49" charset="-128"/>
              </a:rPr>
              <a:t>+----+-------------+-------+-------+---------------+------------+---------+------+------+-------------+</a:t>
            </a:r>
          </a:p>
          <a:p>
            <a:pPr>
              <a:lnSpc>
                <a:spcPct val="150000"/>
              </a:lnSpc>
              <a:defRPr/>
            </a:pPr>
            <a:r>
              <a:rPr kumimoji="0" lang="en-US" altLang="ja-JP" sz="1100" smtClean="0">
                <a:latin typeface="ＭＳ ゴシック" pitchFamily="49" charset="-128"/>
                <a:ea typeface="ＭＳ ゴシック" pitchFamily="49" charset="-128"/>
              </a:rPr>
              <a:t>|  1 | SIMPLE      | apps  | </a:t>
            </a:r>
            <a:r>
              <a:rPr kumimoji="0" lang="en-US" altLang="ja-JP" sz="1100" smtClean="0">
                <a:solidFill>
                  <a:srgbClr val="FF0000"/>
                </a:solidFill>
                <a:latin typeface="ＭＳ ゴシック" pitchFamily="49" charset="-128"/>
                <a:ea typeface="ＭＳ ゴシック" pitchFamily="49" charset="-128"/>
              </a:rPr>
              <a:t>range</a:t>
            </a:r>
            <a:r>
              <a:rPr kumimoji="0" lang="en-US" altLang="ja-JP" sz="1100" smtClean="0">
                <a:latin typeface="ＭＳ ゴシック" pitchFamily="49" charset="-128"/>
                <a:ea typeface="ＭＳ ゴシック" pitchFamily="49" charset="-128"/>
              </a:rPr>
              <a:t> | idx_artist    | idx_artist | 32      | NULL |    8 | Using where |</a:t>
            </a:r>
          </a:p>
          <a:p>
            <a:pPr>
              <a:lnSpc>
                <a:spcPct val="150000"/>
              </a:lnSpc>
              <a:defRPr/>
            </a:pPr>
            <a:r>
              <a:rPr kumimoji="0" lang="en-US" altLang="ja-JP" sz="1100" smtClean="0">
                <a:latin typeface="ＭＳ ゴシック" pitchFamily="49" charset="-128"/>
                <a:ea typeface="ＭＳ ゴシック" pitchFamily="49" charset="-128"/>
              </a:rPr>
              <a:t>+----+-------------+-------+-------+---------------+------------+---------+------+------+-------------+</a:t>
            </a:r>
          </a:p>
          <a:p>
            <a:pPr>
              <a:lnSpc>
                <a:spcPct val="150000"/>
              </a:lnSpc>
              <a:defRPr/>
            </a:pPr>
            <a:r>
              <a:rPr kumimoji="0" lang="en-US" altLang="ja-JP" sz="1100" smtClean="0">
                <a:latin typeface="ＭＳ ゴシック" pitchFamily="49" charset="-128"/>
                <a:ea typeface="ＭＳ ゴシック" pitchFamily="49" charset="-128"/>
              </a:rPr>
              <a:t>1 row in set (0.09 sec)</a:t>
            </a:r>
          </a:p>
          <a:p>
            <a:pPr>
              <a:lnSpc>
                <a:spcPct val="150000"/>
              </a:lnSpc>
              <a:defRPr/>
            </a:pPr>
            <a:endParaRPr kumimoji="0" lang="en-US" altLang="ja-JP" sz="1400" smtClean="0">
              <a:latin typeface="A-OTF 新ゴ Pr5 M" pitchFamily="34" charset="-128"/>
              <a:ea typeface="A-OTF 新ゴ Pr5 M" pitchFamily="34" charset="-128"/>
            </a:endParaRPr>
          </a:p>
          <a:p>
            <a:pPr>
              <a:lnSpc>
                <a:spcPct val="150000"/>
              </a:lnSpc>
              <a:defRPr/>
            </a:pPr>
            <a:r>
              <a:rPr kumimoji="0" lang="en-US" altLang="ja-JP" sz="1400" smtClean="0">
                <a:latin typeface="A-OTF 新ゴ Pr5 M" pitchFamily="34" charset="-128"/>
                <a:ea typeface="A-OTF 新ゴ Pr5 M" pitchFamily="34" charset="-128"/>
              </a:rPr>
              <a:t>mysql&gt; explain select SQL_NO_CACHE trackName from apps where artistName like '</a:t>
            </a:r>
            <a:r>
              <a:rPr kumimoji="0" lang="en-US" altLang="ja-JP" sz="1400" smtClean="0">
                <a:solidFill>
                  <a:srgbClr val="FF0000"/>
                </a:solidFill>
                <a:latin typeface="A-OTF 新ゴ Pr5 M" pitchFamily="34" charset="-128"/>
                <a:ea typeface="A-OTF 新ゴ Pr5 M" pitchFamily="34" charset="-128"/>
              </a:rPr>
              <a:t>%</a:t>
            </a:r>
            <a:r>
              <a:rPr kumimoji="0" lang="en-US" altLang="ja-JP" sz="1400" smtClean="0">
                <a:latin typeface="A-OTF 新ゴ Pr5 M" pitchFamily="34" charset="-128"/>
                <a:ea typeface="A-OTF 新ゴ Pr5 M" pitchFamily="34" charset="-128"/>
              </a:rPr>
              <a:t>JWord';</a:t>
            </a:r>
          </a:p>
          <a:p>
            <a:pPr>
              <a:lnSpc>
                <a:spcPct val="150000"/>
              </a:lnSpc>
              <a:defRPr/>
            </a:pPr>
            <a:r>
              <a:rPr kumimoji="0" lang="en-US" altLang="ja-JP" sz="1100" smtClean="0">
                <a:latin typeface="ＭＳ ゴシック" pitchFamily="49" charset="-128"/>
                <a:ea typeface="ＭＳ ゴシック" pitchFamily="49" charset="-128"/>
              </a:rPr>
              <a:t>+----+-------------+-------+------+---------------+------+---------+------+-------+-------------+</a:t>
            </a:r>
          </a:p>
          <a:p>
            <a:pPr>
              <a:lnSpc>
                <a:spcPct val="150000"/>
              </a:lnSpc>
              <a:defRPr/>
            </a:pPr>
            <a:r>
              <a:rPr kumimoji="0" lang="en-US" altLang="ja-JP" sz="1100" smtClean="0">
                <a:latin typeface="ＭＳ ゴシック" pitchFamily="49" charset="-128"/>
                <a:ea typeface="ＭＳ ゴシック" pitchFamily="49" charset="-128"/>
              </a:rPr>
              <a:t>| id | select_type | table | type | possible_keys | key  | key_len | ref  | rows  | Extra       |</a:t>
            </a:r>
          </a:p>
          <a:p>
            <a:pPr>
              <a:lnSpc>
                <a:spcPct val="150000"/>
              </a:lnSpc>
              <a:defRPr/>
            </a:pPr>
            <a:r>
              <a:rPr kumimoji="0" lang="en-US" altLang="ja-JP" sz="1100" smtClean="0">
                <a:latin typeface="ＭＳ ゴシック" pitchFamily="49" charset="-128"/>
                <a:ea typeface="ＭＳ ゴシック" pitchFamily="49" charset="-128"/>
              </a:rPr>
              <a:t>+----+-------------+-------+------+---------------+------+---------+------+-------+-------------+</a:t>
            </a:r>
          </a:p>
          <a:p>
            <a:pPr>
              <a:lnSpc>
                <a:spcPct val="150000"/>
              </a:lnSpc>
              <a:defRPr/>
            </a:pPr>
            <a:r>
              <a:rPr kumimoji="0" lang="en-US" altLang="ja-JP" sz="1100" smtClean="0">
                <a:latin typeface="ＭＳ ゴシック" pitchFamily="49" charset="-128"/>
                <a:ea typeface="ＭＳ ゴシック" pitchFamily="49" charset="-128"/>
              </a:rPr>
              <a:t>|  1 | SIMPLE      | apps  | </a:t>
            </a:r>
            <a:r>
              <a:rPr kumimoji="0" lang="en-US" altLang="ja-JP" sz="1100" smtClean="0">
                <a:solidFill>
                  <a:srgbClr val="FF0000"/>
                </a:solidFill>
                <a:latin typeface="ＭＳ ゴシック" pitchFamily="49" charset="-128"/>
                <a:ea typeface="ＭＳ ゴシック" pitchFamily="49" charset="-128"/>
              </a:rPr>
              <a:t>ALL</a:t>
            </a:r>
            <a:r>
              <a:rPr kumimoji="0" lang="en-US" altLang="ja-JP" sz="1100" smtClean="0">
                <a:latin typeface="ＭＳ ゴシック" pitchFamily="49" charset="-128"/>
                <a:ea typeface="ＭＳ ゴシック" pitchFamily="49" charset="-128"/>
              </a:rPr>
              <a:t>  | NULL          | NULL | NULL    | NULL | 74468 | Using where |</a:t>
            </a:r>
          </a:p>
          <a:p>
            <a:pPr>
              <a:lnSpc>
                <a:spcPct val="150000"/>
              </a:lnSpc>
              <a:defRPr/>
            </a:pPr>
            <a:r>
              <a:rPr kumimoji="0" lang="en-US" altLang="ja-JP" sz="1100" smtClean="0">
                <a:latin typeface="ＭＳ ゴシック" pitchFamily="49" charset="-128"/>
                <a:ea typeface="ＭＳ ゴシック" pitchFamily="49" charset="-128"/>
              </a:rPr>
              <a:t>+----+-------------+-------+------+---------------+------+---------+------+-------+-------------+</a:t>
            </a:r>
          </a:p>
          <a:p>
            <a:pPr>
              <a:lnSpc>
                <a:spcPct val="150000"/>
              </a:lnSpc>
              <a:defRPr/>
            </a:pPr>
            <a:r>
              <a:rPr kumimoji="0" lang="en-US" altLang="ja-JP" sz="1100" smtClean="0">
                <a:latin typeface="ＭＳ ゴシック" pitchFamily="49" charset="-128"/>
                <a:ea typeface="ＭＳ ゴシック" pitchFamily="49" charset="-128"/>
              </a:rPr>
              <a:t>1 row in set (0.00 sec)</a:t>
            </a: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7"/>
          <p:cNvSpPr>
            <a:spLocks noChangeArrowheads="1"/>
          </p:cNvSpPr>
          <p:nvPr/>
        </p:nvSpPr>
        <p:spPr bwMode="auto">
          <a:xfrm>
            <a:off x="468313" y="692150"/>
            <a:ext cx="8675687" cy="7340471"/>
          </a:xfrm>
          <a:prstGeom prst="rect">
            <a:avLst/>
          </a:prstGeom>
          <a:noFill/>
          <a:ln w="9525">
            <a:noFill/>
            <a:miter lim="800000"/>
            <a:headEnd/>
            <a:tailEnd/>
          </a:ln>
        </p:spPr>
        <p:txBody>
          <a:bodyPr wrap="square">
            <a:spAutoFit/>
          </a:bodyPr>
          <a:lstStyle/>
          <a:p>
            <a:pPr>
              <a:lnSpc>
                <a:spcPct val="150000"/>
              </a:lnSpc>
              <a:defRPr/>
            </a:pPr>
            <a:r>
              <a:rPr kumimoji="0" lang="ja-JP" altLang="en-US" sz="4000" smtClean="0">
                <a:latin typeface="A-OTF 新ゴ Pr5 M" pitchFamily="34" charset="-128"/>
                <a:ea typeface="A-OTF 新ゴ Pr5 M" pitchFamily="34" charset="-128"/>
              </a:rPr>
              <a:t>全文検索</a:t>
            </a:r>
            <a:r>
              <a:rPr kumimoji="0" lang="en-US" altLang="ja-JP" sz="4000" smtClean="0">
                <a:latin typeface="A-OTF 新ゴ Pr5 M" pitchFamily="34" charset="-128"/>
                <a:ea typeface="A-OTF 新ゴ Pr5 M" pitchFamily="34" charset="-128"/>
              </a:rPr>
              <a:t>(FULLTEXT INDEX)</a:t>
            </a:r>
          </a:p>
          <a:p>
            <a:pPr>
              <a:lnSpc>
                <a:spcPct val="150000"/>
              </a:lnSpc>
              <a:defRPr/>
            </a:pPr>
            <a:r>
              <a:rPr kumimoji="0" lang="en-US" altLang="ja-JP" sz="2000" smtClean="0">
                <a:latin typeface="A-OTF 新ゴ Pr5 M" pitchFamily="34" charset="-128"/>
                <a:ea typeface="A-OTF 新ゴ Pr5 M" pitchFamily="34" charset="-128"/>
              </a:rPr>
              <a:t>MyISAM</a:t>
            </a:r>
            <a:r>
              <a:rPr kumimoji="0" lang="ja-JP" altLang="en-US" sz="2000" smtClean="0">
                <a:latin typeface="A-OTF 新ゴ Pr5 M" pitchFamily="34" charset="-128"/>
                <a:ea typeface="A-OTF 新ゴ Pr5 M" pitchFamily="34" charset="-128"/>
              </a:rPr>
              <a:t>エンジンにテーブルを変更</a:t>
            </a:r>
            <a:endParaRPr kumimoji="0" lang="en-US" altLang="ja-JP" sz="2000" smtClean="0">
              <a:latin typeface="A-OTF 新ゴ Pr5 M" pitchFamily="34" charset="-128"/>
              <a:ea typeface="A-OTF 新ゴ Pr5 M" pitchFamily="34" charset="-128"/>
            </a:endParaRPr>
          </a:p>
          <a:p>
            <a:pPr>
              <a:lnSpc>
                <a:spcPct val="150000"/>
              </a:lnSpc>
              <a:defRPr/>
            </a:pPr>
            <a:r>
              <a:rPr kumimoji="0" lang="en-US" altLang="ja-JP" sz="2000" smtClean="0">
                <a:latin typeface="ＭＳ ゴシック" pitchFamily="49" charset="-128"/>
                <a:ea typeface="A-OTF 新ゴ Pr5 M" pitchFamily="34" charset="-128"/>
              </a:rPr>
              <a:t>mysql&gt; alter table apps engine=myisam;</a:t>
            </a:r>
          </a:p>
          <a:p>
            <a:pPr>
              <a:lnSpc>
                <a:spcPct val="150000"/>
              </a:lnSpc>
              <a:defRPr/>
            </a:pPr>
            <a:r>
              <a:rPr kumimoji="0" lang="en-US" altLang="ja-JP" sz="2000" smtClean="0">
                <a:latin typeface="ＭＳ ゴシック" pitchFamily="49" charset="-128"/>
                <a:ea typeface="A-OTF 新ゴ Pr5 M" pitchFamily="34" charset="-128"/>
              </a:rPr>
              <a:t>mysql&gt; alter table apps add fulltext(artistName);</a:t>
            </a:r>
          </a:p>
          <a:p>
            <a:pPr>
              <a:lnSpc>
                <a:spcPct val="150000"/>
              </a:lnSpc>
              <a:defRPr/>
            </a:pPr>
            <a:r>
              <a:rPr kumimoji="0" lang="en-US" altLang="ja-JP" sz="2000" smtClean="0">
                <a:latin typeface="ＭＳ ゴシック" pitchFamily="49" charset="-128"/>
                <a:ea typeface="A-OTF 新ゴ Pr5 M" pitchFamily="34" charset="-128"/>
              </a:rPr>
              <a:t>mysql&gt; select artistName from apps where match(artistname) against('jword');</a:t>
            </a:r>
          </a:p>
          <a:p>
            <a:pPr>
              <a:lnSpc>
                <a:spcPct val="150000"/>
              </a:lnSpc>
              <a:defRPr/>
            </a:pPr>
            <a:endParaRPr kumimoji="0" lang="en-US" altLang="ja-JP" sz="2000" smtClean="0">
              <a:latin typeface="ＭＳ ゴシック" pitchFamily="49" charset="-128"/>
              <a:ea typeface="A-OTF 新ゴ Pr5 M" pitchFamily="34" charset="-128"/>
            </a:endParaRPr>
          </a:p>
          <a:p>
            <a:pPr>
              <a:lnSpc>
                <a:spcPct val="150000"/>
              </a:lnSpc>
              <a:defRPr/>
            </a:pPr>
            <a:endParaRPr kumimoji="0" lang="en-US" altLang="ja-JP" sz="2000" smtClean="0">
              <a:latin typeface="ＭＳ ゴシック" pitchFamily="49" charset="-128"/>
              <a:ea typeface="A-OTF 新ゴ Pr5 M" pitchFamily="34" charset="-128"/>
            </a:endParaRPr>
          </a:p>
          <a:p>
            <a:pPr>
              <a:lnSpc>
                <a:spcPct val="150000"/>
              </a:lnSpc>
              <a:defRPr/>
            </a:pPr>
            <a:r>
              <a:rPr kumimoji="0" lang="en-US" altLang="ja-JP" sz="2000" smtClean="0">
                <a:latin typeface="ＭＳ ゴシック" pitchFamily="49" charset="-128"/>
                <a:ea typeface="A-OTF 新ゴ Pr5 M" pitchFamily="34" charset="-128"/>
              </a:rPr>
              <a:t>mysql&gt; alter table apps add fulltext(description);</a:t>
            </a:r>
          </a:p>
          <a:p>
            <a:pPr>
              <a:lnSpc>
                <a:spcPct val="150000"/>
              </a:lnSpc>
              <a:defRPr/>
            </a:pPr>
            <a:r>
              <a:rPr kumimoji="0" lang="en-US" altLang="ja-JP" sz="2000" smtClean="0">
                <a:latin typeface="ＭＳ ゴシック" pitchFamily="49" charset="-128"/>
                <a:ea typeface="A-OTF 新ゴ Pr5 M" pitchFamily="34" charset="-128"/>
              </a:rPr>
              <a:t>mysql&gt; select trackName from apps where match(description) against('</a:t>
            </a:r>
            <a:r>
              <a:rPr kumimoji="0" lang="ja-JP" altLang="en-US" sz="2000" smtClean="0">
                <a:latin typeface="ＭＳ ゴシック" pitchFamily="49" charset="-128"/>
                <a:ea typeface="A-OTF 新ゴ Pr5 M" pitchFamily="34" charset="-128"/>
              </a:rPr>
              <a:t>パズルゲーム</a:t>
            </a:r>
            <a:r>
              <a:rPr kumimoji="0" lang="en-US" altLang="ja-JP" sz="2000" smtClean="0">
                <a:latin typeface="ＭＳ ゴシック" pitchFamily="49" charset="-128"/>
                <a:ea typeface="A-OTF 新ゴ Pr5 M" pitchFamily="34" charset="-128"/>
              </a:rPr>
              <a:t>');</a:t>
            </a:r>
          </a:p>
          <a:p>
            <a:pPr>
              <a:lnSpc>
                <a:spcPct val="150000"/>
              </a:lnSpc>
              <a:defRPr/>
            </a:pPr>
            <a:endParaRPr kumimoji="0" lang="en-US" altLang="ja-JP" sz="1400" smtClean="0">
              <a:latin typeface="ＭＳ ゴシック" pitchFamily="49" charset="-128"/>
              <a:ea typeface="A-OTF 新ゴ Pr5 M" pitchFamily="34" charset="-128"/>
            </a:endParaRPr>
          </a:p>
          <a:p>
            <a:pPr>
              <a:lnSpc>
                <a:spcPct val="150000"/>
              </a:lnSpc>
              <a:defRPr/>
            </a:pPr>
            <a:endParaRPr kumimoji="0" lang="en-US" altLang="ja-JP" sz="1400" smtClean="0">
              <a:latin typeface="ＭＳ ゴシック" pitchFamily="49" charset="-128"/>
              <a:ea typeface="A-OTF 新ゴ Pr5 M" pitchFamily="34" charset="-128"/>
            </a:endParaRPr>
          </a:p>
          <a:p>
            <a:pPr>
              <a:lnSpc>
                <a:spcPct val="150000"/>
              </a:lnSpc>
              <a:defRPr/>
            </a:pPr>
            <a:r>
              <a:rPr kumimoji="0" lang="ja-JP" altLang="en-US" smtClean="0">
                <a:latin typeface="ＭＳ ゴシック" pitchFamily="49" charset="-128"/>
                <a:ea typeface="A-OTF 新ゴ Pr5 M" pitchFamily="34" charset="-128"/>
              </a:rPr>
              <a:t>詳細について</a:t>
            </a:r>
            <a:endParaRPr kumimoji="0" lang="en-US" altLang="ja-JP" smtClean="0">
              <a:latin typeface="ＭＳ ゴシック" pitchFamily="49" charset="-128"/>
              <a:ea typeface="A-OTF 新ゴ Pr5 M" pitchFamily="34" charset="-128"/>
            </a:endParaRPr>
          </a:p>
          <a:p>
            <a:pPr>
              <a:lnSpc>
                <a:spcPct val="150000"/>
              </a:lnSpc>
              <a:defRPr/>
            </a:pPr>
            <a:r>
              <a:rPr kumimoji="0" lang="en-US" altLang="ja-JP" sz="1400" smtClean="0">
                <a:latin typeface="ＭＳ ゴシック" pitchFamily="49" charset="-128"/>
                <a:ea typeface="A-OTF 新ゴ Pr5 M" pitchFamily="34" charset="-128"/>
              </a:rPr>
              <a:t>MySQL</a:t>
            </a:r>
            <a:r>
              <a:rPr kumimoji="0" lang="ja-JP" altLang="en-US" sz="1400" smtClean="0">
                <a:latin typeface="ＭＳ ゴシック" pitchFamily="49" charset="-128"/>
                <a:ea typeface="A-OTF 新ゴ Pr5 M" pitchFamily="34" charset="-128"/>
              </a:rPr>
              <a:t>で全文検索 </a:t>
            </a:r>
            <a:r>
              <a:rPr kumimoji="0" lang="en-US" altLang="ja-JP" sz="1400" smtClean="0">
                <a:latin typeface="ＭＳ ゴシック" pitchFamily="49" charset="-128"/>
                <a:ea typeface="A-OTF 新ゴ Pr5 M" pitchFamily="34" charset="-128"/>
              </a:rPr>
              <a:t>- FULLTEXT</a:t>
            </a:r>
            <a:r>
              <a:rPr kumimoji="0" lang="ja-JP" altLang="en-US" sz="1400" smtClean="0">
                <a:latin typeface="ＭＳ ゴシック" pitchFamily="49" charset="-128"/>
                <a:ea typeface="A-OTF 新ゴ Pr5 M" pitchFamily="34" charset="-128"/>
              </a:rPr>
              <a:t>インデックスの基礎知識</a:t>
            </a:r>
            <a:endParaRPr kumimoji="0" lang="en-US" altLang="ja-JP" sz="1400" smtClean="0">
              <a:latin typeface="ＭＳ ゴシック" pitchFamily="49" charset="-128"/>
              <a:ea typeface="A-OTF 新ゴ Pr5 M" pitchFamily="34" charset="-128"/>
            </a:endParaRPr>
          </a:p>
          <a:p>
            <a:pPr>
              <a:lnSpc>
                <a:spcPct val="150000"/>
              </a:lnSpc>
              <a:defRPr/>
            </a:pPr>
            <a:r>
              <a:rPr kumimoji="0" lang="en-US" altLang="ja-JP" sz="1400" smtClean="0">
                <a:latin typeface="ＭＳ ゴシック" pitchFamily="49" charset="-128"/>
                <a:ea typeface="A-OTF 新ゴ Pr5 M" pitchFamily="34" charset="-128"/>
                <a:hlinkClick r:id="rId2"/>
              </a:rPr>
              <a:t>http://www.tatamilab.jp/rnd/archives/000389.html</a:t>
            </a:r>
            <a:endParaRPr kumimoji="0" lang="en-US" altLang="ja-JP" sz="1400" smtClean="0">
              <a:latin typeface="ＭＳ ゴシック" pitchFamily="49" charset="-128"/>
              <a:ea typeface="A-OTF 新ゴ Pr5 M" pitchFamily="34" charset="-128"/>
            </a:endParaRP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7"/>
          <p:cNvSpPr>
            <a:spLocks noChangeArrowheads="1"/>
          </p:cNvSpPr>
          <p:nvPr/>
        </p:nvSpPr>
        <p:spPr bwMode="auto">
          <a:xfrm>
            <a:off x="468313" y="692150"/>
            <a:ext cx="8675687" cy="3508653"/>
          </a:xfrm>
          <a:prstGeom prst="rect">
            <a:avLst/>
          </a:prstGeom>
          <a:noFill/>
          <a:ln w="9525">
            <a:noFill/>
            <a:miter lim="800000"/>
            <a:headEnd/>
            <a:tailEnd/>
          </a:ln>
        </p:spPr>
        <p:txBody>
          <a:bodyPr wrap="square">
            <a:spAutoFit/>
          </a:bodyPr>
          <a:lstStyle/>
          <a:p>
            <a:pPr>
              <a:lnSpc>
                <a:spcPct val="150000"/>
              </a:lnSpc>
              <a:defRPr/>
            </a:pPr>
            <a:r>
              <a:rPr kumimoji="0" lang="ja-JP" altLang="en-US" sz="4000" smtClean="0">
                <a:latin typeface="A-OTF 新ゴ Pr5 M" pitchFamily="34" charset="-128"/>
                <a:ea typeface="A-OTF 新ゴ Pr5 M" pitchFamily="34" charset="-128"/>
              </a:rPr>
              <a:t>全文検索の日本語対応</a:t>
            </a:r>
            <a:endParaRPr kumimoji="0" lang="en-US" altLang="ja-JP" sz="4000" smtClean="0">
              <a:latin typeface="A-OTF 新ゴ Pr5 M" pitchFamily="34" charset="-128"/>
              <a:ea typeface="A-OTF 新ゴ Pr5 M" pitchFamily="34" charset="-128"/>
            </a:endParaRPr>
          </a:p>
          <a:p>
            <a:pPr>
              <a:lnSpc>
                <a:spcPct val="150000"/>
              </a:lnSpc>
              <a:defRPr/>
            </a:pPr>
            <a:r>
              <a:rPr kumimoji="0" lang="en-US" altLang="ja-JP" sz="2400" smtClean="0">
                <a:latin typeface="A-OTF 新ゴ Pr5 M" pitchFamily="34" charset="-128"/>
                <a:ea typeface="A-OTF 新ゴ Pr5 M" pitchFamily="34" charset="-128"/>
              </a:rPr>
              <a:t>senna</a:t>
            </a:r>
            <a:r>
              <a:rPr kumimoji="0" lang="ja-JP" altLang="en-US" sz="2400" smtClean="0">
                <a:latin typeface="A-OTF 新ゴ Pr5 M" pitchFamily="34" charset="-128"/>
                <a:ea typeface="A-OTF 新ゴ Pr5 M" pitchFamily="34" charset="-128"/>
              </a:rPr>
              <a:t>と</a:t>
            </a:r>
            <a:r>
              <a:rPr kumimoji="0" lang="en-US" altLang="ja-JP" sz="2400" smtClean="0">
                <a:latin typeface="A-OTF 新ゴ Pr5 M" pitchFamily="34" charset="-128"/>
                <a:ea typeface="A-OTF 新ゴ Pr5 M" pitchFamily="34" charset="-128"/>
              </a:rPr>
              <a:t>Moroonga</a:t>
            </a:r>
          </a:p>
          <a:p>
            <a:pPr>
              <a:lnSpc>
                <a:spcPct val="150000"/>
              </a:lnSpc>
              <a:defRPr/>
            </a:pPr>
            <a:r>
              <a:rPr kumimoji="0" lang="en-US" altLang="ja-JP" sz="1400" smtClean="0">
                <a:latin typeface="ＭＳ ゴシック" pitchFamily="49" charset="-128"/>
                <a:ea typeface="A-OTF 新ゴ Pr5 M" pitchFamily="34" charset="-128"/>
              </a:rPr>
              <a:t>senna </a:t>
            </a:r>
            <a:r>
              <a:rPr kumimoji="0" lang="ja-JP" altLang="en-US" sz="1400" smtClean="0">
                <a:latin typeface="ＭＳ ゴシック" pitchFamily="49" charset="-128"/>
                <a:ea typeface="A-OTF 新ゴ Pr5 M" pitchFamily="34" charset="-128"/>
              </a:rPr>
              <a:t>は </a:t>
            </a:r>
            <a:r>
              <a:rPr kumimoji="0" lang="en-US" altLang="ja-JP" sz="1400" smtClean="0">
                <a:latin typeface="ＭＳ ゴシック" pitchFamily="49" charset="-128"/>
                <a:ea typeface="A-OTF 新ゴ Pr5 M" pitchFamily="34" charset="-128"/>
              </a:rPr>
              <a:t>MySQL5.1</a:t>
            </a:r>
            <a:r>
              <a:rPr kumimoji="0" lang="ja-JP" altLang="en-US" sz="1400" smtClean="0">
                <a:latin typeface="ＭＳ ゴシック" pitchFamily="49" charset="-128"/>
                <a:ea typeface="A-OTF 新ゴ Pr5 M" pitchFamily="34" charset="-128"/>
              </a:rPr>
              <a:t>用専用</a:t>
            </a:r>
            <a:endParaRPr kumimoji="0" lang="en-US" altLang="ja-JP" sz="1400" smtClean="0">
              <a:latin typeface="ＭＳ ゴシック" pitchFamily="49" charset="-128"/>
              <a:ea typeface="A-OTF 新ゴ Pr5 M" pitchFamily="34" charset="-128"/>
            </a:endParaRPr>
          </a:p>
          <a:p>
            <a:pPr>
              <a:lnSpc>
                <a:spcPct val="150000"/>
              </a:lnSpc>
              <a:defRPr/>
            </a:pPr>
            <a:r>
              <a:rPr kumimoji="0" lang="en-US" altLang="ja-JP" sz="1400" smtClean="0">
                <a:latin typeface="ＭＳ ゴシック" pitchFamily="49" charset="-128"/>
                <a:ea typeface="A-OTF 新ゴ Pr5 M" pitchFamily="34" charset="-128"/>
              </a:rPr>
              <a:t>Moroonga </a:t>
            </a:r>
            <a:r>
              <a:rPr kumimoji="0" lang="ja-JP" altLang="en-US" sz="1400" smtClean="0">
                <a:latin typeface="ＭＳ ゴシック" pitchFamily="49" charset="-128"/>
                <a:ea typeface="A-OTF 新ゴ Pr5 M" pitchFamily="34" charset="-128"/>
              </a:rPr>
              <a:t>は </a:t>
            </a:r>
            <a:r>
              <a:rPr kumimoji="0" lang="en-US" altLang="ja-JP" sz="1400" smtClean="0">
                <a:latin typeface="ＭＳ ゴシック" pitchFamily="49" charset="-128"/>
                <a:ea typeface="A-OTF 新ゴ Pr5 M" pitchFamily="34" charset="-128"/>
              </a:rPr>
              <a:t>MySQL5.6</a:t>
            </a:r>
            <a:r>
              <a:rPr kumimoji="0" lang="ja-JP" altLang="en-US" sz="1400" smtClean="0">
                <a:latin typeface="ＭＳ ゴシック" pitchFamily="49" charset="-128"/>
                <a:ea typeface="A-OTF 新ゴ Pr5 M" pitchFamily="34" charset="-128"/>
              </a:rPr>
              <a:t>以降</a:t>
            </a:r>
            <a:endParaRPr kumimoji="0" lang="en-US" altLang="ja-JP" sz="1400" smtClean="0">
              <a:latin typeface="ＭＳ ゴシック" pitchFamily="49" charset="-128"/>
              <a:ea typeface="A-OTF 新ゴ Pr5 M" pitchFamily="34" charset="-128"/>
            </a:endParaRPr>
          </a:p>
          <a:p>
            <a:pPr>
              <a:lnSpc>
                <a:spcPct val="150000"/>
              </a:lnSpc>
              <a:defRPr/>
            </a:pPr>
            <a:r>
              <a:rPr kumimoji="0" lang="ja-JP" altLang="en-US" sz="1400" smtClean="0">
                <a:latin typeface="ＭＳ ゴシック" pitchFamily="49" charset="-128"/>
                <a:ea typeface="A-OTF 新ゴ Pr5 M" pitchFamily="34" charset="-128"/>
              </a:rPr>
              <a:t>日本語の文章を形態素解析を行って単語単位で検索しやすくしてくれるものです。</a:t>
            </a:r>
            <a:endParaRPr kumimoji="0" lang="en-US" altLang="ja-JP" sz="1400" smtClean="0">
              <a:latin typeface="ＭＳ ゴシック" pitchFamily="49" charset="-128"/>
              <a:ea typeface="A-OTF 新ゴ Pr5 M" pitchFamily="34" charset="-128"/>
            </a:endParaRPr>
          </a:p>
          <a:p>
            <a:pPr>
              <a:lnSpc>
                <a:spcPct val="150000"/>
              </a:lnSpc>
              <a:defRPr/>
            </a:pPr>
            <a:endParaRPr kumimoji="0" lang="en-US" altLang="ja-JP" sz="1400" smtClean="0">
              <a:latin typeface="ＭＳ ゴシック" pitchFamily="49" charset="-128"/>
              <a:ea typeface="A-OTF 新ゴ Pr5 M" pitchFamily="34" charset="-128"/>
            </a:endParaRPr>
          </a:p>
          <a:p>
            <a:pPr>
              <a:lnSpc>
                <a:spcPct val="150000"/>
              </a:lnSpc>
              <a:defRPr/>
            </a:pPr>
            <a:r>
              <a:rPr kumimoji="0" lang="en-US" altLang="ja-JP" sz="1400" smtClean="0">
                <a:latin typeface="ＭＳ ゴシック" pitchFamily="49" charset="-128"/>
                <a:ea typeface="A-OTF 新ゴ Pr5 M" pitchFamily="34" charset="-128"/>
              </a:rPr>
              <a:t>slideshare MySQL</a:t>
            </a:r>
            <a:r>
              <a:rPr kumimoji="0" lang="ja-JP" altLang="en-US" sz="1400" smtClean="0">
                <a:latin typeface="ＭＳ ゴシック" pitchFamily="49" charset="-128"/>
                <a:ea typeface="A-OTF 新ゴ Pr5 M" pitchFamily="34" charset="-128"/>
              </a:rPr>
              <a:t>を通じた全文検索エンジン</a:t>
            </a:r>
            <a:r>
              <a:rPr kumimoji="0" lang="en-US" altLang="ja-JP" sz="1400" smtClean="0">
                <a:latin typeface="ＭＳ ゴシック" pitchFamily="49" charset="-128"/>
                <a:ea typeface="A-OTF 新ゴ Pr5 M" pitchFamily="34" charset="-128"/>
              </a:rPr>
              <a:t>Senna/groonga</a:t>
            </a:r>
            <a:r>
              <a:rPr kumimoji="0" lang="ja-JP" altLang="en-US" sz="1400" smtClean="0">
                <a:latin typeface="ＭＳ ゴシック" pitchFamily="49" charset="-128"/>
                <a:ea typeface="A-OTF 新ゴ Pr5 M" pitchFamily="34" charset="-128"/>
              </a:rPr>
              <a:t>の利用について</a:t>
            </a:r>
            <a:endParaRPr kumimoji="0" lang="en-US" altLang="ja-JP" sz="1400" smtClean="0">
              <a:latin typeface="ＭＳ ゴシック" pitchFamily="49" charset="-128"/>
              <a:ea typeface="A-OTF 新ゴ Pr5 M" pitchFamily="34" charset="-128"/>
            </a:endParaRPr>
          </a:p>
          <a:p>
            <a:pPr>
              <a:lnSpc>
                <a:spcPct val="150000"/>
              </a:lnSpc>
              <a:defRPr/>
            </a:pPr>
            <a:r>
              <a:rPr kumimoji="0" lang="en-US" altLang="ja-JP" sz="1400" smtClean="0">
                <a:latin typeface="ＭＳ ゴシック" pitchFamily="49" charset="-128"/>
                <a:ea typeface="A-OTF 新ゴ Pr5 M" pitchFamily="34" charset="-128"/>
                <a:hlinkClick r:id="rId2"/>
              </a:rPr>
              <a:t>http://www.slideshare.net/TasukuSuenaga/mysqlsennagroonga-6139206</a:t>
            </a:r>
            <a:endParaRPr kumimoji="0" lang="en-US" altLang="ja-JP" sz="1400" smtClean="0">
              <a:latin typeface="ＭＳ ゴシック" pitchFamily="49" charset="-128"/>
              <a:ea typeface="A-OTF 新ゴ Pr5 M" pitchFamily="34" charset="-128"/>
            </a:endParaRP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7"/>
          <p:cNvSpPr>
            <a:spLocks noChangeArrowheads="1"/>
          </p:cNvSpPr>
          <p:nvPr/>
        </p:nvSpPr>
        <p:spPr bwMode="auto">
          <a:xfrm>
            <a:off x="468313" y="692150"/>
            <a:ext cx="8675687" cy="4570482"/>
          </a:xfrm>
          <a:prstGeom prst="rect">
            <a:avLst/>
          </a:prstGeom>
          <a:noFill/>
          <a:ln w="9525">
            <a:noFill/>
            <a:miter lim="800000"/>
            <a:headEnd/>
            <a:tailEnd/>
          </a:ln>
        </p:spPr>
        <p:txBody>
          <a:bodyPr wrap="square">
            <a:spAutoFit/>
          </a:bodyPr>
          <a:lstStyle/>
          <a:p>
            <a:pPr>
              <a:lnSpc>
                <a:spcPct val="150000"/>
              </a:lnSpc>
              <a:defRPr/>
            </a:pPr>
            <a:r>
              <a:rPr kumimoji="0" lang="en-US" altLang="ja-JP" sz="4000" smtClean="0">
                <a:latin typeface="A-OTF 新ゴ Pr5 M" pitchFamily="34" charset="-128"/>
                <a:ea typeface="A-OTF 新ゴ Pr5 M" pitchFamily="34" charset="-128"/>
              </a:rPr>
              <a:t>MyISAM</a:t>
            </a:r>
            <a:r>
              <a:rPr kumimoji="0" lang="ja-JP" altLang="en-US" sz="4000" smtClean="0">
                <a:latin typeface="A-OTF 新ゴ Pr5 M" pitchFamily="34" charset="-128"/>
                <a:ea typeface="A-OTF 新ゴ Pr5 M" pitchFamily="34" charset="-128"/>
              </a:rPr>
              <a:t>と</a:t>
            </a:r>
            <a:r>
              <a:rPr kumimoji="0" lang="en-US" altLang="ja-JP" sz="4000" smtClean="0">
                <a:latin typeface="A-OTF 新ゴ Pr5 M" pitchFamily="34" charset="-128"/>
                <a:ea typeface="A-OTF 新ゴ Pr5 M" pitchFamily="34" charset="-128"/>
              </a:rPr>
              <a:t>InnoDB</a:t>
            </a:r>
          </a:p>
          <a:p>
            <a:pPr>
              <a:lnSpc>
                <a:spcPct val="150000"/>
              </a:lnSpc>
              <a:defRPr/>
            </a:pPr>
            <a:r>
              <a:rPr kumimoji="0" lang="en-US" altLang="ja-JP" sz="1400" smtClean="0">
                <a:latin typeface="A-OTF 新ゴ Pr5 M" pitchFamily="34" charset="-128"/>
                <a:ea typeface="A-OTF 新ゴ Pr5 M" pitchFamily="34" charset="-128"/>
              </a:rPr>
              <a:t>MyISAM</a:t>
            </a:r>
            <a:r>
              <a:rPr kumimoji="0" lang="ja-JP" altLang="en-US" sz="1400" smtClean="0">
                <a:latin typeface="A-OTF 新ゴ Pr5 M" pitchFamily="34" charset="-128"/>
                <a:ea typeface="A-OTF 新ゴ Pr5 M" pitchFamily="34" charset="-128"/>
              </a:rPr>
              <a:t>エンジンにテーブルを変更</a:t>
            </a:r>
            <a:endParaRPr kumimoji="0" lang="en-US" altLang="ja-JP" sz="1400" smtClean="0">
              <a:latin typeface="A-OTF 新ゴ Pr5 M" pitchFamily="34" charset="-128"/>
              <a:ea typeface="A-OTF 新ゴ Pr5 M" pitchFamily="34" charset="-128"/>
            </a:endParaRPr>
          </a:p>
          <a:p>
            <a:pPr>
              <a:lnSpc>
                <a:spcPct val="150000"/>
              </a:lnSpc>
              <a:defRPr/>
            </a:pPr>
            <a:r>
              <a:rPr kumimoji="0" lang="en-US" altLang="ja-JP" sz="1400" smtClean="0">
                <a:latin typeface="A-OTF 新ゴ Pr5 M" pitchFamily="34" charset="-128"/>
                <a:ea typeface="A-OTF 新ゴ Pr5 M" pitchFamily="34" charset="-128"/>
              </a:rPr>
              <a:t>InnoDB</a:t>
            </a:r>
            <a:r>
              <a:rPr kumimoji="0" lang="ja-JP" altLang="en-US" sz="1400" smtClean="0">
                <a:latin typeface="A-OTF 新ゴ Pr5 M" pitchFamily="34" charset="-128"/>
                <a:ea typeface="A-OTF 新ゴ Pr5 M" pitchFamily="34" charset="-128"/>
              </a:rPr>
              <a:t>は更新系に強いく壊れにくい</a:t>
            </a:r>
            <a:endParaRPr kumimoji="0" lang="en-US" altLang="ja-JP" sz="1400" smtClean="0">
              <a:latin typeface="A-OTF 新ゴ Pr5 M" pitchFamily="34" charset="-128"/>
              <a:ea typeface="A-OTF 新ゴ Pr5 M" pitchFamily="34" charset="-128"/>
            </a:endParaRPr>
          </a:p>
          <a:p>
            <a:pPr>
              <a:lnSpc>
                <a:spcPct val="150000"/>
              </a:lnSpc>
              <a:defRPr/>
            </a:pPr>
            <a:r>
              <a:rPr kumimoji="0" lang="en-US" altLang="ja-JP" sz="1400" smtClean="0">
                <a:latin typeface="A-OTF 新ゴ Pr5 M" pitchFamily="34" charset="-128"/>
                <a:ea typeface="A-OTF 新ゴ Pr5 M" pitchFamily="34" charset="-128"/>
              </a:rPr>
              <a:t>MyISAM</a:t>
            </a:r>
            <a:r>
              <a:rPr kumimoji="0" lang="ja-JP" altLang="en-US" sz="1400" smtClean="0">
                <a:latin typeface="A-OTF 新ゴ Pr5 M" pitchFamily="34" charset="-128"/>
                <a:ea typeface="A-OTF 新ゴ Pr5 M" pitchFamily="34" charset="-128"/>
              </a:rPr>
              <a:t>はファイルの構造がシンプルで運用がしやすかった。</a:t>
            </a:r>
            <a:endParaRPr kumimoji="0" lang="en-US" altLang="ja-JP" sz="1400" smtClean="0">
              <a:latin typeface="A-OTF 新ゴ Pr5 M" pitchFamily="34" charset="-128"/>
              <a:ea typeface="A-OTF 新ゴ Pr5 M" pitchFamily="34" charset="-128"/>
            </a:endParaRPr>
          </a:p>
          <a:p>
            <a:pPr>
              <a:lnSpc>
                <a:spcPct val="150000"/>
              </a:lnSpc>
              <a:defRPr/>
            </a:pPr>
            <a:r>
              <a:rPr kumimoji="0" lang="ja-JP" altLang="en-US" sz="1400" smtClean="0">
                <a:latin typeface="A-OTF 新ゴ Pr5 M" pitchFamily="34" charset="-128"/>
                <a:ea typeface="A-OTF 新ゴ Pr5 M" pitchFamily="34" charset="-128"/>
              </a:rPr>
              <a:t>しかし現在</a:t>
            </a:r>
            <a:r>
              <a:rPr kumimoji="0" lang="en-US" altLang="ja-JP" sz="1400" smtClean="0">
                <a:latin typeface="A-OTF 新ゴ Pr5 M" pitchFamily="34" charset="-128"/>
                <a:ea typeface="A-OTF 新ゴ Pr5 M" pitchFamily="34" charset="-128"/>
              </a:rPr>
              <a:t>InnoDB</a:t>
            </a:r>
            <a:r>
              <a:rPr kumimoji="0" lang="ja-JP" altLang="en-US" sz="1400" smtClean="0">
                <a:latin typeface="A-OTF 新ゴ Pr5 M" pitchFamily="34" charset="-128"/>
                <a:ea typeface="A-OTF 新ゴ Pr5 M" pitchFamily="34" charset="-128"/>
              </a:rPr>
              <a:t>も進歩を重ねて</a:t>
            </a:r>
            <a:r>
              <a:rPr kumimoji="0" lang="en-US" altLang="ja-JP" sz="1400" smtClean="0">
                <a:latin typeface="A-OTF 新ゴ Pr5 M" pitchFamily="34" charset="-128"/>
                <a:ea typeface="A-OTF 新ゴ Pr5 M" pitchFamily="34" charset="-128"/>
              </a:rPr>
              <a:t>MySQL</a:t>
            </a:r>
            <a:r>
              <a:rPr kumimoji="0" lang="ja-JP" altLang="en-US" sz="1400" smtClean="0">
                <a:latin typeface="A-OTF 新ゴ Pr5 M" pitchFamily="34" charset="-128"/>
                <a:ea typeface="A-OTF 新ゴ Pr5 M" pitchFamily="34" charset="-128"/>
              </a:rPr>
              <a:t>での標準的なエンジンは</a:t>
            </a:r>
            <a:r>
              <a:rPr kumimoji="0" lang="en-US" altLang="ja-JP" sz="1400" smtClean="0">
                <a:latin typeface="A-OTF 新ゴ Pr5 M" pitchFamily="34" charset="-128"/>
                <a:ea typeface="A-OTF 新ゴ Pr5 M" pitchFamily="34" charset="-128"/>
              </a:rPr>
              <a:t>InnoDB</a:t>
            </a:r>
            <a:r>
              <a:rPr kumimoji="0" lang="ja-JP" altLang="en-US" sz="1400" smtClean="0">
                <a:latin typeface="A-OTF 新ゴ Pr5 M" pitchFamily="34" charset="-128"/>
                <a:ea typeface="A-OTF 新ゴ Pr5 M" pitchFamily="34" charset="-128"/>
              </a:rPr>
              <a:t>となっている。</a:t>
            </a:r>
            <a:endParaRPr kumimoji="0" lang="en-US" altLang="ja-JP" sz="1400" smtClean="0">
              <a:latin typeface="A-OTF 新ゴ Pr5 M" pitchFamily="34" charset="-128"/>
              <a:ea typeface="A-OTF 新ゴ Pr5 M" pitchFamily="34" charset="-128"/>
            </a:endParaRPr>
          </a:p>
          <a:p>
            <a:pPr>
              <a:lnSpc>
                <a:spcPct val="150000"/>
              </a:lnSpc>
              <a:defRPr/>
            </a:pPr>
            <a:endParaRPr kumimoji="0" lang="en-US" altLang="ja-JP" sz="1400" smtClean="0">
              <a:latin typeface="ＭＳ ゴシック" pitchFamily="49" charset="-128"/>
              <a:ea typeface="A-OTF 新ゴ Pr5 M" pitchFamily="34" charset="-128"/>
            </a:endParaRPr>
          </a:p>
          <a:p>
            <a:pPr>
              <a:lnSpc>
                <a:spcPct val="150000"/>
              </a:lnSpc>
              <a:defRPr/>
            </a:pPr>
            <a:r>
              <a:rPr kumimoji="0" lang="ja-JP" altLang="en-US" sz="1400" smtClean="0">
                <a:latin typeface="ＭＳ ゴシック" pitchFamily="49" charset="-128"/>
                <a:ea typeface="A-OTF 新ゴ Pr5 M" pitchFamily="34" charset="-128"/>
              </a:rPr>
              <a:t>しかし全文検索は</a:t>
            </a:r>
            <a:r>
              <a:rPr kumimoji="0" lang="en-US" altLang="ja-JP" sz="1400" smtClean="0">
                <a:latin typeface="ＭＳ ゴシック" pitchFamily="49" charset="-128"/>
                <a:ea typeface="A-OTF 新ゴ Pr5 M" pitchFamily="34" charset="-128"/>
              </a:rPr>
              <a:t>MySQL5.5</a:t>
            </a:r>
            <a:r>
              <a:rPr kumimoji="0" lang="ja-JP" altLang="en-US" sz="1400" smtClean="0">
                <a:latin typeface="ＭＳ ゴシック" pitchFamily="49" charset="-128"/>
                <a:ea typeface="A-OTF 新ゴ Pr5 M" pitchFamily="34" charset="-128"/>
              </a:rPr>
              <a:t>まで</a:t>
            </a:r>
            <a:r>
              <a:rPr kumimoji="0" lang="en-US" altLang="ja-JP" sz="1400" smtClean="0">
                <a:latin typeface="ＭＳ ゴシック" pitchFamily="49" charset="-128"/>
                <a:ea typeface="A-OTF 新ゴ Pr5 M" pitchFamily="34" charset="-128"/>
              </a:rPr>
              <a:t>MyISAM</a:t>
            </a:r>
            <a:r>
              <a:rPr kumimoji="0" lang="ja-JP" altLang="en-US" sz="1400" smtClean="0">
                <a:latin typeface="ＭＳ ゴシック" pitchFamily="49" charset="-128"/>
                <a:ea typeface="A-OTF 新ゴ Pr5 M" pitchFamily="34" charset="-128"/>
              </a:rPr>
              <a:t>しか使えなかった。</a:t>
            </a:r>
            <a:endParaRPr kumimoji="0" lang="en-US" altLang="ja-JP" sz="1400" smtClean="0">
              <a:latin typeface="ＭＳ ゴシック" pitchFamily="49" charset="-128"/>
              <a:ea typeface="A-OTF 新ゴ Pr5 M" pitchFamily="34" charset="-128"/>
            </a:endParaRPr>
          </a:p>
          <a:p>
            <a:pPr>
              <a:lnSpc>
                <a:spcPct val="150000"/>
              </a:lnSpc>
              <a:defRPr/>
            </a:pPr>
            <a:r>
              <a:rPr kumimoji="0" lang="en-US" altLang="ja-JP" sz="1400" smtClean="0">
                <a:latin typeface="ＭＳ ゴシック" pitchFamily="49" charset="-128"/>
                <a:ea typeface="A-OTF 新ゴ Pr5 M" pitchFamily="34" charset="-128"/>
              </a:rPr>
              <a:t>MySQL5.6</a:t>
            </a:r>
            <a:r>
              <a:rPr kumimoji="0" lang="ja-JP" altLang="en-US" sz="1400" smtClean="0">
                <a:latin typeface="ＭＳ ゴシック" pitchFamily="49" charset="-128"/>
                <a:ea typeface="A-OTF 新ゴ Pr5 M" pitchFamily="34" charset="-128"/>
              </a:rPr>
              <a:t>から使えるようになっているので</a:t>
            </a:r>
            <a:r>
              <a:rPr kumimoji="0" lang="en-US" altLang="ja-JP" sz="1400" smtClean="0">
                <a:latin typeface="ＭＳ ゴシック" pitchFamily="49" charset="-128"/>
                <a:ea typeface="A-OTF 新ゴ Pr5 M" pitchFamily="34" charset="-128"/>
              </a:rPr>
              <a:t>InnoDB</a:t>
            </a:r>
            <a:r>
              <a:rPr kumimoji="0" lang="ja-JP" altLang="en-US" sz="1400" smtClean="0">
                <a:latin typeface="ＭＳ ゴシック" pitchFamily="49" charset="-128"/>
                <a:ea typeface="A-OTF 新ゴ Pr5 M" pitchFamily="34" charset="-128"/>
              </a:rPr>
              <a:t>を選択しない理由が無くなってきている。</a:t>
            </a:r>
            <a:endParaRPr kumimoji="0" lang="en-US" altLang="ja-JP" sz="1400" smtClean="0">
              <a:latin typeface="ＭＳ ゴシック" pitchFamily="49" charset="-128"/>
              <a:ea typeface="A-OTF 新ゴ Pr5 M" pitchFamily="34" charset="-128"/>
            </a:endParaRPr>
          </a:p>
          <a:p>
            <a:pPr>
              <a:lnSpc>
                <a:spcPct val="150000"/>
              </a:lnSpc>
              <a:defRPr/>
            </a:pPr>
            <a:r>
              <a:rPr kumimoji="0" lang="ja-JP" altLang="en-US" sz="1400" smtClean="0">
                <a:latin typeface="ＭＳ ゴシック" pitchFamily="49" charset="-128"/>
                <a:ea typeface="A-OTF 新ゴ Pr5 M" pitchFamily="34" charset="-128"/>
              </a:rPr>
              <a:t>既に運用されている</a:t>
            </a:r>
            <a:r>
              <a:rPr kumimoji="0" lang="en-US" altLang="ja-JP" sz="1400" smtClean="0">
                <a:latin typeface="ＭＳ ゴシック" pitchFamily="49" charset="-128"/>
                <a:ea typeface="A-OTF 新ゴ Pr5 M" pitchFamily="34" charset="-128"/>
              </a:rPr>
              <a:t>MySQL</a:t>
            </a:r>
            <a:r>
              <a:rPr kumimoji="0" lang="ja-JP" altLang="en-US" sz="1400" smtClean="0">
                <a:latin typeface="ＭＳ ゴシック" pitchFamily="49" charset="-128"/>
                <a:ea typeface="A-OTF 新ゴ Pr5 M" pitchFamily="34" charset="-128"/>
              </a:rPr>
              <a:t>のバージョンなどを確認して </a:t>
            </a:r>
            <a:r>
              <a:rPr kumimoji="0" lang="en-US" altLang="ja-JP" sz="1400" smtClean="0">
                <a:latin typeface="ＭＳ ゴシック" pitchFamily="49" charset="-128"/>
                <a:ea typeface="A-OTF 新ゴ Pr5 M" pitchFamily="34" charset="-128"/>
              </a:rPr>
              <a:t>create table </a:t>
            </a:r>
            <a:r>
              <a:rPr kumimoji="0" lang="ja-JP" altLang="en-US" sz="1400" smtClean="0">
                <a:latin typeface="ＭＳ ゴシック" pitchFamily="49" charset="-128"/>
                <a:ea typeface="A-OTF 新ゴ Pr5 M" pitchFamily="34" charset="-128"/>
              </a:rPr>
              <a:t>時に </a:t>
            </a:r>
            <a:r>
              <a:rPr kumimoji="0" lang="en-US" altLang="ja-JP" sz="1400" smtClean="0">
                <a:latin typeface="ＭＳ ゴシック" pitchFamily="49" charset="-128"/>
                <a:ea typeface="A-OTF 新ゴ Pr5 M" pitchFamily="34" charset="-128"/>
              </a:rPr>
              <a:t>engine </a:t>
            </a:r>
            <a:r>
              <a:rPr kumimoji="0" lang="ja-JP" altLang="en-US" sz="1400" smtClean="0">
                <a:latin typeface="ＭＳ ゴシック" pitchFamily="49" charset="-128"/>
                <a:ea typeface="A-OTF 新ゴ Pr5 M" pitchFamily="34" charset="-128"/>
              </a:rPr>
              <a:t>を何にするかを判断するようにしましょう。</a:t>
            </a:r>
            <a:endParaRPr kumimoji="0" lang="en-US" altLang="ja-JP" sz="1400" smtClean="0">
              <a:latin typeface="ＭＳ ゴシック" pitchFamily="49" charset="-128"/>
              <a:ea typeface="A-OTF 新ゴ Pr5 M" pitchFamily="34" charset="-128"/>
            </a:endParaRPr>
          </a:p>
          <a:p>
            <a:pPr>
              <a:lnSpc>
                <a:spcPct val="150000"/>
              </a:lnSpc>
              <a:defRPr/>
            </a:pPr>
            <a:endParaRPr kumimoji="0" lang="en-US" altLang="ja-JP" sz="1400" smtClean="0">
              <a:latin typeface="ＭＳ ゴシック" pitchFamily="49" charset="-128"/>
              <a:ea typeface="A-OTF 新ゴ Pr5 M" pitchFamily="34" charset="-128"/>
            </a:endParaRPr>
          </a:p>
          <a:p>
            <a:pPr>
              <a:lnSpc>
                <a:spcPct val="150000"/>
              </a:lnSpc>
              <a:defRPr/>
            </a:pPr>
            <a:r>
              <a:rPr kumimoji="0" lang="ja-JP" altLang="en-US" sz="1400" smtClean="0">
                <a:latin typeface="ＭＳ ゴシック" pitchFamily="49" charset="-128"/>
                <a:ea typeface="A-OTF 新ゴ Pr5 M" pitchFamily="34" charset="-128"/>
              </a:rPr>
              <a:t>この手の話は流れが速いのでググった時など更新日付の新しいものを参考にするようにしましょう。</a:t>
            </a:r>
            <a:endParaRPr kumimoji="0" lang="en-US" altLang="ja-JP" sz="1400" smtClean="0">
              <a:latin typeface="ＭＳ ゴシック" pitchFamily="49" charset="-128"/>
              <a:ea typeface="A-OTF 新ゴ Pr5 M" pitchFamily="34" charset="-128"/>
            </a:endParaRP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7"/>
          <p:cNvSpPr>
            <a:spLocks noChangeArrowheads="1"/>
          </p:cNvSpPr>
          <p:nvPr/>
        </p:nvSpPr>
        <p:spPr bwMode="auto">
          <a:xfrm>
            <a:off x="179512" y="2636912"/>
            <a:ext cx="8675687" cy="938719"/>
          </a:xfrm>
          <a:prstGeom prst="rect">
            <a:avLst/>
          </a:prstGeom>
          <a:noFill/>
          <a:ln w="9525">
            <a:noFill/>
            <a:miter lim="800000"/>
            <a:headEnd/>
            <a:tailEnd/>
          </a:ln>
        </p:spPr>
        <p:txBody>
          <a:bodyPr wrap="square">
            <a:spAutoFit/>
          </a:bodyPr>
          <a:lstStyle/>
          <a:p>
            <a:pPr algn="ctr">
              <a:lnSpc>
                <a:spcPct val="150000"/>
              </a:lnSpc>
              <a:defRPr/>
            </a:pPr>
            <a:r>
              <a:rPr kumimoji="0" lang="ja-JP" altLang="en-US" sz="4000" smtClean="0">
                <a:latin typeface="A-OTF 新ゴ Pr5 M" pitchFamily="34" charset="-128"/>
                <a:ea typeface="A-OTF 新ゴ Pr5 M" pitchFamily="34" charset="-128"/>
              </a:rPr>
              <a:t>今日はここまで。</a:t>
            </a:r>
            <a:endParaRPr kumimoji="0" lang="en-US" altLang="ja-JP" sz="4000" smtClean="0">
              <a:latin typeface="A-OTF 新ゴ Pr5 M" pitchFamily="34" charset="-128"/>
              <a:ea typeface="A-OTF 新ゴ Pr5 M" pitchFamily="34" charset="-128"/>
            </a:endParaRP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0" y="2636838"/>
            <a:ext cx="9144000" cy="1079500"/>
          </a:xfrm>
          <a:prstGeom prst="rect">
            <a:avLst/>
          </a:prstGeom>
          <a:solidFill>
            <a:schemeClr val="bg1">
              <a:alpha val="83000"/>
            </a:schemeClr>
          </a:solidFill>
          <a:ln>
            <a:noFill/>
          </a:ln>
        </p:spPr>
        <p:style>
          <a:lnRef idx="2">
            <a:schemeClr val="accent1"/>
          </a:lnRef>
          <a:fillRef idx="1">
            <a:schemeClr val="lt1"/>
          </a:fillRef>
          <a:effectRef idx="0">
            <a:schemeClr val="accent1"/>
          </a:effectRef>
          <a:fontRef idx="minor">
            <a:schemeClr val="dk1"/>
          </a:fontRef>
        </p:style>
        <p:txBody>
          <a:bodyPr anchor="ctr"/>
          <a:lstStyle/>
          <a:p>
            <a:pPr algn="ctr">
              <a:defRPr/>
            </a:pPr>
            <a:r>
              <a:rPr lang="ja-JP" altLang="en-US" sz="3200" smtClean="0">
                <a:latin typeface="A-OTF 新ゴ Pro DB" pitchFamily="34" charset="-128"/>
                <a:ea typeface="A-OTF 新ゴ Pro DB" pitchFamily="34" charset="-128"/>
              </a:rPr>
              <a:t>長時間お疲れ様でした！</a:t>
            </a:r>
            <a:endParaRPr lang="en-US" altLang="ja-JP" sz="3200" dirty="0">
              <a:latin typeface="A-OTF 新ゴ Pro DB" pitchFamily="34" charset="-128"/>
              <a:ea typeface="A-OTF 新ゴ Pro DB" pitchFamily="34" charset="-128"/>
            </a:endParaRPr>
          </a:p>
        </p:txBody>
      </p:sp>
      <p:grpSp>
        <p:nvGrpSpPr>
          <p:cNvPr id="18435" name="グループ化 5"/>
          <p:cNvGrpSpPr>
            <a:grpSpLocks/>
          </p:cNvGrpSpPr>
          <p:nvPr/>
        </p:nvGrpSpPr>
        <p:grpSpPr bwMode="auto">
          <a:xfrm>
            <a:off x="4408488" y="4365625"/>
            <a:ext cx="2827337" cy="1147763"/>
            <a:chOff x="4067183" y="2276872"/>
            <a:chExt cx="4609273" cy="1872208"/>
          </a:xfrm>
        </p:grpSpPr>
        <p:sp>
          <p:nvSpPr>
            <p:cNvPr id="18437" name="Rectangle 7"/>
            <p:cNvSpPr>
              <a:spLocks noChangeArrowheads="1"/>
            </p:cNvSpPr>
            <p:nvPr/>
          </p:nvSpPr>
          <p:spPr bwMode="auto">
            <a:xfrm>
              <a:off x="4248474" y="2708919"/>
              <a:ext cx="4427982" cy="771884"/>
            </a:xfrm>
            <a:prstGeom prst="rect">
              <a:avLst/>
            </a:prstGeom>
            <a:noFill/>
            <a:ln w="9525">
              <a:noFill/>
              <a:miter lim="800000"/>
              <a:headEnd/>
              <a:tailEnd/>
            </a:ln>
          </p:spPr>
          <p:txBody>
            <a:bodyPr>
              <a:spAutoFit/>
            </a:bodyPr>
            <a:lstStyle/>
            <a:p>
              <a:pPr>
                <a:lnSpc>
                  <a:spcPct val="150000"/>
                </a:lnSpc>
              </a:pPr>
              <a:r>
                <a:rPr kumimoji="0" lang="ja-JP" altLang="en-US" smtClean="0">
                  <a:latin typeface="A-OTF 新ゴ Pr5 B" pitchFamily="34" charset="-128"/>
                  <a:ea typeface="A-OTF 新ゴ Pr5 B" pitchFamily="34" charset="-128"/>
                </a:rPr>
                <a:t>データベース基礎</a:t>
              </a:r>
              <a:endParaRPr kumimoji="0" lang="en-US" altLang="ja-JP">
                <a:latin typeface="A-OTF 新ゴ Pro M" pitchFamily="34" charset="-128"/>
                <a:ea typeface="A-OTF 新ゴ Pro M" pitchFamily="34" charset="-128"/>
              </a:endParaRPr>
            </a:p>
          </p:txBody>
        </p:sp>
        <p:cxnSp>
          <p:nvCxnSpPr>
            <p:cNvPr id="5" name="直線コネクタ 4"/>
            <p:cNvCxnSpPr/>
            <p:nvPr/>
          </p:nvCxnSpPr>
          <p:spPr>
            <a:xfrm>
              <a:off x="4067183" y="2276872"/>
              <a:ext cx="0" cy="1872208"/>
            </a:xfrm>
            <a:prstGeom prst="line">
              <a:avLst/>
            </a:prstGeom>
          </p:spPr>
          <p:style>
            <a:lnRef idx="1">
              <a:schemeClr val="accent1"/>
            </a:lnRef>
            <a:fillRef idx="0">
              <a:schemeClr val="accent1"/>
            </a:fillRef>
            <a:effectRef idx="0">
              <a:schemeClr val="accent1"/>
            </a:effectRef>
            <a:fontRef idx="minor">
              <a:schemeClr val="tx1"/>
            </a:fontRef>
          </p:style>
        </p:cxnSp>
      </p:grpSp>
      <p:pic>
        <p:nvPicPr>
          <p:cNvPr id="8" name="Picture 2" descr="http://i.gzn.jp/img/2006/03/30/mysql/logo_mysql.png"/>
          <p:cNvPicPr>
            <a:picLocks noChangeAspect="1" noChangeArrowheads="1"/>
          </p:cNvPicPr>
          <p:nvPr/>
        </p:nvPicPr>
        <p:blipFill>
          <a:blip r:embed="rId2" cstate="print"/>
          <a:srcRect/>
          <a:stretch>
            <a:fillRect/>
          </a:stretch>
        </p:blipFill>
        <p:spPr bwMode="auto">
          <a:xfrm>
            <a:off x="2339752" y="4470517"/>
            <a:ext cx="1728192" cy="902699"/>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7"/>
          <p:cNvSpPr>
            <a:spLocks noChangeArrowheads="1"/>
          </p:cNvSpPr>
          <p:nvPr/>
        </p:nvSpPr>
        <p:spPr bwMode="auto">
          <a:xfrm>
            <a:off x="468313" y="692150"/>
            <a:ext cx="8207375" cy="4893647"/>
          </a:xfrm>
          <a:prstGeom prst="rect">
            <a:avLst/>
          </a:prstGeom>
          <a:noFill/>
          <a:ln w="9525">
            <a:noFill/>
            <a:miter lim="800000"/>
            <a:headEnd/>
            <a:tailEnd/>
          </a:ln>
        </p:spPr>
        <p:txBody>
          <a:bodyPr>
            <a:spAutoFit/>
          </a:bodyPr>
          <a:lstStyle/>
          <a:p>
            <a:pPr>
              <a:lnSpc>
                <a:spcPct val="150000"/>
              </a:lnSpc>
              <a:defRPr/>
            </a:pPr>
            <a:r>
              <a:rPr kumimoji="0" lang="ja-JP" altLang="en-US" sz="3200" smtClean="0">
                <a:latin typeface="A-OTF 新ゴ Pr5 M" pitchFamily="34" charset="-128"/>
                <a:ea typeface="A-OTF 新ゴ Pr5 M" pitchFamily="34" charset="-128"/>
              </a:rPr>
              <a:t>データベースとは？</a:t>
            </a:r>
            <a:endParaRPr kumimoji="0" lang="en-US" altLang="ja-JP" sz="3200" smtClean="0">
              <a:latin typeface="A-OTF 新ゴ Pr5 M" pitchFamily="34" charset="-128"/>
              <a:ea typeface="A-OTF 新ゴ Pr5 M" pitchFamily="34" charset="-128"/>
            </a:endParaRPr>
          </a:p>
          <a:p>
            <a:pPr>
              <a:lnSpc>
                <a:spcPct val="150000"/>
              </a:lnSpc>
              <a:defRPr/>
            </a:pPr>
            <a:endParaRPr kumimoji="0" lang="en-US" altLang="ja-JP" sz="2800" smtClean="0">
              <a:latin typeface="A-OTF 新ゴ Pr5 M" pitchFamily="34" charset="-128"/>
              <a:ea typeface="A-OTF 新ゴ Pr5 M" pitchFamily="34" charset="-128"/>
            </a:endParaRPr>
          </a:p>
          <a:p>
            <a:pPr>
              <a:lnSpc>
                <a:spcPct val="150000"/>
              </a:lnSpc>
              <a:defRPr/>
            </a:pPr>
            <a:r>
              <a:rPr kumimoji="0" lang="ja-JP" altLang="en-US" sz="2800" smtClean="0">
                <a:latin typeface="A-OTF 新ゴ Pr5 M" pitchFamily="34" charset="-128"/>
                <a:ea typeface="A-OTF 新ゴ Pr5 M" pitchFamily="34" charset="-128"/>
              </a:rPr>
              <a:t>（</a:t>
            </a:r>
            <a:r>
              <a:rPr kumimoji="0" lang="en-US" altLang="ja-JP" sz="2800" smtClean="0">
                <a:latin typeface="A-OTF 新ゴ Pr5 M" pitchFamily="34" charset="-128"/>
                <a:ea typeface="A-OTF 新ゴ Pr5 M" pitchFamily="34" charset="-128"/>
              </a:rPr>
              <a:t>1</a:t>
            </a:r>
            <a:r>
              <a:rPr kumimoji="0" lang="ja-JP" altLang="en-US" sz="2800" smtClean="0">
                <a:latin typeface="A-OTF 新ゴ Pr5 M" pitchFamily="34" charset="-128"/>
                <a:ea typeface="A-OTF 新ゴ Pr5 M" pitchFamily="34" charset="-128"/>
              </a:rPr>
              <a:t>） データを整理・統合して格納し、</a:t>
            </a:r>
          </a:p>
          <a:p>
            <a:pPr>
              <a:lnSpc>
                <a:spcPct val="150000"/>
              </a:lnSpc>
              <a:defRPr/>
            </a:pPr>
            <a:r>
              <a:rPr kumimoji="0" lang="ja-JP" altLang="en-US" sz="2800" smtClean="0">
                <a:latin typeface="A-OTF 新ゴ Pr5 M" pitchFamily="34" charset="-128"/>
                <a:ea typeface="A-OTF 新ゴ Pr5 M" pitchFamily="34" charset="-128"/>
              </a:rPr>
              <a:t>（</a:t>
            </a:r>
            <a:r>
              <a:rPr kumimoji="0" lang="en-US" altLang="ja-JP" sz="2800" smtClean="0">
                <a:latin typeface="A-OTF 新ゴ Pr5 M" pitchFamily="34" charset="-128"/>
                <a:ea typeface="A-OTF 新ゴ Pr5 M" pitchFamily="34" charset="-128"/>
              </a:rPr>
              <a:t>2</a:t>
            </a:r>
            <a:r>
              <a:rPr kumimoji="0" lang="ja-JP" altLang="en-US" sz="2800" smtClean="0">
                <a:latin typeface="A-OTF 新ゴ Pr5 M" pitchFamily="34" charset="-128"/>
                <a:ea typeface="A-OTF 新ゴ Pr5 M" pitchFamily="34" charset="-128"/>
              </a:rPr>
              <a:t>） そのデータを検索・活用しやすくした</a:t>
            </a:r>
          </a:p>
          <a:p>
            <a:pPr>
              <a:lnSpc>
                <a:spcPct val="150000"/>
              </a:lnSpc>
              <a:defRPr/>
            </a:pPr>
            <a:r>
              <a:rPr kumimoji="0" lang="ja-JP" altLang="en-US" sz="2800" smtClean="0">
                <a:latin typeface="A-OTF 新ゴ Pr5 M" pitchFamily="34" charset="-128"/>
                <a:ea typeface="A-OTF 新ゴ Pr5 M" pitchFamily="34" charset="-128"/>
              </a:rPr>
              <a:t>　　　（コンピュータ上に構築された）仕組み</a:t>
            </a:r>
          </a:p>
          <a:p>
            <a:pPr>
              <a:lnSpc>
                <a:spcPct val="150000"/>
              </a:lnSpc>
              <a:defRPr/>
            </a:pPr>
            <a:endParaRPr kumimoji="0" lang="en-US" altLang="ja-JP" sz="3200" smtClean="0">
              <a:latin typeface="A-OTF 新ゴ Pr5 M" pitchFamily="34" charset="-128"/>
              <a:ea typeface="A-OTF 新ゴ Pr5 M" pitchFamily="34" charset="-128"/>
            </a:endParaRPr>
          </a:p>
          <a:p>
            <a:pPr algn="r">
              <a:lnSpc>
                <a:spcPct val="150000"/>
              </a:lnSpc>
              <a:defRPr/>
            </a:pPr>
            <a:r>
              <a:rPr kumimoji="0" lang="ja-JP" altLang="en-US" sz="1600" smtClean="0">
                <a:latin typeface="A-OTF 新ゴ Pr5 M" pitchFamily="34" charset="-128"/>
                <a:ea typeface="A-OTF 新ゴ Pr5 M" pitchFamily="34" charset="-128"/>
              </a:rPr>
              <a:t>引用：</a:t>
            </a:r>
            <a:r>
              <a:rPr kumimoji="0" lang="en-US" altLang="ja-JP" sz="1600" smtClean="0">
                <a:latin typeface="A-OTF 新ゴ Pr5 M" pitchFamily="34" charset="-128"/>
                <a:ea typeface="A-OTF 新ゴ Pr5 M" pitchFamily="34" charset="-128"/>
              </a:rPr>
              <a:t>ORACLE</a:t>
            </a:r>
            <a:r>
              <a:rPr kumimoji="0" lang="ja-JP" altLang="en-US" sz="1600" smtClean="0">
                <a:latin typeface="A-OTF 新ゴ Pr5 M" pitchFamily="34" charset="-128"/>
                <a:ea typeface="A-OTF 新ゴ Pr5 M" pitchFamily="34" charset="-128"/>
              </a:rPr>
              <a:t>基礎から始めるデータベース入門セミナー</a:t>
            </a:r>
            <a:endParaRPr kumimoji="0" lang="en-US" altLang="ja-JP" sz="1600" smtClean="0">
              <a:latin typeface="A-OTF 新ゴ Pr5 M" pitchFamily="34" charset="-128"/>
              <a:ea typeface="A-OTF 新ゴ Pr5 M" pitchFamily="34" charset="-128"/>
            </a:endParaRPr>
          </a:p>
          <a:p>
            <a:pPr algn="r">
              <a:lnSpc>
                <a:spcPct val="150000"/>
              </a:lnSpc>
              <a:defRPr/>
            </a:pPr>
            <a:r>
              <a:rPr kumimoji="0" lang="en-US" altLang="ja-JP" sz="1600" smtClean="0">
                <a:latin typeface="A-OTF 新ゴ Pr5 M" pitchFamily="34" charset="-128"/>
                <a:ea typeface="A-OTF 新ゴ Pr5 M" pitchFamily="34" charset="-128"/>
                <a:hlinkClick r:id="rId2"/>
              </a:rPr>
              <a:t>http://www.oracle.com/technetwork/jp/articles/index-313275-ja.html</a:t>
            </a:r>
            <a:endParaRPr kumimoji="0" lang="en-US" altLang="ja-JP" sz="1600" smtClean="0">
              <a:latin typeface="A-OTF 新ゴ Pr5 M" pitchFamily="34" charset="-128"/>
              <a:ea typeface="A-OTF 新ゴ Pr5 M" pitchFamily="34" charset="-128"/>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7"/>
          <p:cNvSpPr>
            <a:spLocks noChangeArrowheads="1"/>
          </p:cNvSpPr>
          <p:nvPr/>
        </p:nvSpPr>
        <p:spPr bwMode="auto">
          <a:xfrm>
            <a:off x="468313" y="692150"/>
            <a:ext cx="8207375" cy="769441"/>
          </a:xfrm>
          <a:prstGeom prst="rect">
            <a:avLst/>
          </a:prstGeom>
          <a:noFill/>
          <a:ln w="9525">
            <a:noFill/>
            <a:miter lim="800000"/>
            <a:headEnd/>
            <a:tailEnd/>
          </a:ln>
        </p:spPr>
        <p:txBody>
          <a:bodyPr>
            <a:spAutoFit/>
          </a:bodyPr>
          <a:lstStyle/>
          <a:p>
            <a:pPr>
              <a:lnSpc>
                <a:spcPct val="150000"/>
              </a:lnSpc>
              <a:defRPr/>
            </a:pPr>
            <a:r>
              <a:rPr kumimoji="0" lang="en-US" altLang="ja-JP" sz="3200" smtClean="0">
                <a:latin typeface="A-OTF 新ゴ Pr5 M" pitchFamily="34" charset="-128"/>
                <a:ea typeface="A-OTF 新ゴ Pr5 M" pitchFamily="34" charset="-128"/>
              </a:rPr>
              <a:t>RDB (Relational Database)</a:t>
            </a:r>
            <a:r>
              <a:rPr kumimoji="0" lang="ja-JP" altLang="en-US" sz="3200" smtClean="0">
                <a:latin typeface="A-OTF 新ゴ Pr5 M" pitchFamily="34" charset="-128"/>
                <a:ea typeface="A-OTF 新ゴ Pr5 M" pitchFamily="34" charset="-128"/>
              </a:rPr>
              <a:t>型が主流</a:t>
            </a:r>
            <a:endParaRPr kumimoji="0" lang="en-US" altLang="ja-JP" sz="3200" smtClean="0">
              <a:latin typeface="A-OTF 新ゴ Pr5 M" pitchFamily="34" charset="-128"/>
              <a:ea typeface="A-OTF 新ゴ Pr5 M" pitchFamily="34" charset="-128"/>
            </a:endParaRPr>
          </a:p>
        </p:txBody>
      </p:sp>
      <p:pic>
        <p:nvPicPr>
          <p:cNvPr id="23554" name="Picture 2" descr="Emp Tables (Database).PNG"/>
          <p:cNvPicPr>
            <a:picLocks noChangeAspect="1" noChangeArrowheads="1"/>
          </p:cNvPicPr>
          <p:nvPr/>
        </p:nvPicPr>
        <p:blipFill>
          <a:blip r:embed="rId2" cstate="print"/>
          <a:srcRect/>
          <a:stretch>
            <a:fillRect/>
          </a:stretch>
        </p:blipFill>
        <p:spPr bwMode="auto">
          <a:xfrm>
            <a:off x="2771800" y="1556792"/>
            <a:ext cx="3648075" cy="1228726"/>
          </a:xfrm>
          <a:prstGeom prst="rect">
            <a:avLst/>
          </a:prstGeom>
          <a:noFill/>
        </p:spPr>
      </p:pic>
      <p:sp>
        <p:nvSpPr>
          <p:cNvPr id="4" name="Rectangle 7"/>
          <p:cNvSpPr>
            <a:spLocks noChangeArrowheads="1"/>
          </p:cNvSpPr>
          <p:nvPr/>
        </p:nvSpPr>
        <p:spPr bwMode="auto">
          <a:xfrm>
            <a:off x="467544" y="2852936"/>
            <a:ext cx="8207375" cy="3554819"/>
          </a:xfrm>
          <a:prstGeom prst="rect">
            <a:avLst/>
          </a:prstGeom>
          <a:noFill/>
          <a:ln w="9525">
            <a:noFill/>
            <a:miter lim="800000"/>
            <a:headEnd/>
            <a:tailEnd/>
          </a:ln>
        </p:spPr>
        <p:txBody>
          <a:bodyPr wrap="square">
            <a:spAutoFit/>
          </a:bodyPr>
          <a:lstStyle/>
          <a:p>
            <a:pPr>
              <a:lnSpc>
                <a:spcPct val="150000"/>
              </a:lnSpc>
              <a:defRPr/>
            </a:pPr>
            <a:r>
              <a:rPr kumimoji="0" lang="en-US" altLang="ja-JP" sz="2000" smtClean="0">
                <a:latin typeface="A-OTF 新ゴ Pr5 M" pitchFamily="34" charset="-128"/>
                <a:ea typeface="A-OTF 新ゴ Pr5 M" pitchFamily="34" charset="-128"/>
              </a:rPr>
              <a:t>1</a:t>
            </a:r>
            <a:r>
              <a:rPr kumimoji="0" lang="ja-JP" altLang="en-US" sz="2000" smtClean="0">
                <a:latin typeface="A-OTF 新ゴ Pr5 M" pitchFamily="34" charset="-128"/>
                <a:ea typeface="A-OTF 新ゴ Pr5 M" pitchFamily="34" charset="-128"/>
              </a:rPr>
              <a:t>件のデータを複数の項目</a:t>
            </a:r>
            <a:r>
              <a:rPr kumimoji="0" lang="en-US" altLang="ja-JP" sz="2000" smtClean="0">
                <a:latin typeface="A-OTF 新ゴ Pr5 M" pitchFamily="34" charset="-128"/>
                <a:ea typeface="A-OTF 新ゴ Pr5 M" pitchFamily="34" charset="-128"/>
              </a:rPr>
              <a:t>(</a:t>
            </a:r>
            <a:r>
              <a:rPr kumimoji="0" lang="ja-JP" altLang="en-US" sz="2000" smtClean="0">
                <a:latin typeface="A-OTF 新ゴ Pr5 M" pitchFamily="34" charset="-128"/>
                <a:ea typeface="A-OTF 新ゴ Pr5 M" pitchFamily="34" charset="-128"/>
              </a:rPr>
              <a:t>フィールド</a:t>
            </a:r>
            <a:r>
              <a:rPr kumimoji="0" lang="en-US" altLang="ja-JP" sz="2000" smtClean="0">
                <a:latin typeface="A-OTF 新ゴ Pr5 M" pitchFamily="34" charset="-128"/>
                <a:ea typeface="A-OTF 新ゴ Pr5 M" pitchFamily="34" charset="-128"/>
              </a:rPr>
              <a:t>)</a:t>
            </a:r>
            <a:r>
              <a:rPr kumimoji="0" lang="ja-JP" altLang="en-US" sz="2000" smtClean="0">
                <a:latin typeface="A-OTF 新ゴ Pr5 M" pitchFamily="34" charset="-128"/>
                <a:ea typeface="A-OTF 新ゴ Pr5 M" pitchFamily="34" charset="-128"/>
              </a:rPr>
              <a:t>の集合として表現し、データの集合をテーブルと呼ばれる表で表す方式。</a:t>
            </a:r>
            <a:r>
              <a:rPr kumimoji="0" lang="en-US" altLang="ja-JP" sz="2000" smtClean="0">
                <a:latin typeface="A-OTF 新ゴ Pr5 M" pitchFamily="34" charset="-128"/>
                <a:ea typeface="A-OTF 新ゴ Pr5 M" pitchFamily="34" charset="-128"/>
              </a:rPr>
              <a:t>ID</a:t>
            </a:r>
            <a:r>
              <a:rPr kumimoji="0" lang="ja-JP" altLang="en-US" sz="2000" smtClean="0">
                <a:latin typeface="A-OTF 新ゴ Pr5 M" pitchFamily="34" charset="-128"/>
                <a:ea typeface="A-OTF 新ゴ Pr5 M" pitchFamily="34" charset="-128"/>
              </a:rPr>
              <a:t>番号や名前などのキーとなるデータを利用して、データの結合や抽出を容易に行うことができる。中小規模のデータベースでは最も一般的な方法。データベースの操作には</a:t>
            </a:r>
            <a:r>
              <a:rPr kumimoji="0" lang="en-US" altLang="ja-JP" sz="2000" smtClean="0">
                <a:latin typeface="A-OTF 新ゴ Pr5 M" pitchFamily="34" charset="-128"/>
                <a:ea typeface="A-OTF 新ゴ Pr5 M" pitchFamily="34" charset="-128"/>
              </a:rPr>
              <a:t>SQL</a:t>
            </a:r>
            <a:r>
              <a:rPr kumimoji="0" lang="ja-JP" altLang="en-US" sz="2000" smtClean="0">
                <a:latin typeface="A-OTF 新ゴ Pr5 M" pitchFamily="34" charset="-128"/>
                <a:ea typeface="A-OTF 新ゴ Pr5 M" pitchFamily="34" charset="-128"/>
              </a:rPr>
              <a:t>と呼ばれる言語を使うのが一般的。</a:t>
            </a:r>
            <a:endParaRPr kumimoji="0" lang="en-US" altLang="ja-JP" sz="2000" smtClean="0">
              <a:latin typeface="A-OTF 新ゴ Pr5 M" pitchFamily="34" charset="-128"/>
              <a:ea typeface="A-OTF 新ゴ Pr5 M" pitchFamily="34" charset="-128"/>
            </a:endParaRPr>
          </a:p>
          <a:p>
            <a:pPr>
              <a:lnSpc>
                <a:spcPct val="150000"/>
              </a:lnSpc>
              <a:defRPr/>
            </a:pPr>
            <a:endParaRPr kumimoji="0" lang="en-US" altLang="ja-JP" sz="2000" smtClean="0">
              <a:latin typeface="A-OTF 新ゴ Pr5 M" pitchFamily="34" charset="-128"/>
              <a:ea typeface="A-OTF 新ゴ Pr5 M" pitchFamily="34" charset="-128"/>
            </a:endParaRPr>
          </a:p>
          <a:p>
            <a:pPr algn="r">
              <a:lnSpc>
                <a:spcPct val="150000"/>
              </a:lnSpc>
              <a:defRPr/>
            </a:pPr>
            <a:r>
              <a:rPr kumimoji="0" lang="ja-JP" altLang="en-US" sz="2000" smtClean="0">
                <a:latin typeface="A-OTF 新ゴ Pr5 M" pitchFamily="34" charset="-128"/>
                <a:ea typeface="A-OTF 新ゴ Pr5 M" pitchFamily="34" charset="-128"/>
              </a:rPr>
              <a:t>引用</a:t>
            </a:r>
            <a:r>
              <a:rPr kumimoji="0" lang="en-US" altLang="ja-JP" sz="2000" smtClean="0">
                <a:latin typeface="A-OTF 新ゴ Pr5 M" pitchFamily="34" charset="-128"/>
                <a:ea typeface="A-OTF 新ゴ Pr5 M" pitchFamily="34" charset="-128"/>
              </a:rPr>
              <a:t>:e-Words IT</a:t>
            </a:r>
            <a:r>
              <a:rPr kumimoji="0" lang="ja-JP" altLang="en-US" sz="2000" smtClean="0">
                <a:latin typeface="A-OTF 新ゴ Pr5 M" pitchFamily="34" charset="-128"/>
                <a:ea typeface="A-OTF 新ゴ Pr5 M" pitchFamily="34" charset="-128"/>
              </a:rPr>
              <a:t>用語辞典</a:t>
            </a:r>
            <a:endParaRPr kumimoji="0" lang="en-US" altLang="ja-JP" sz="2000" smtClean="0">
              <a:latin typeface="A-OTF 新ゴ Pr5 M" pitchFamily="34" charset="-128"/>
              <a:ea typeface="A-OTF 新ゴ Pr5 M" pitchFamily="34" charset="-128"/>
            </a:endParaRPr>
          </a:p>
          <a:p>
            <a:pPr algn="r">
              <a:lnSpc>
                <a:spcPct val="150000"/>
              </a:lnSpc>
              <a:defRPr/>
            </a:pPr>
            <a:r>
              <a:rPr kumimoji="0" lang="en-US" altLang="ja-JP" sz="1000" smtClean="0">
                <a:latin typeface="A-OTF 新ゴ Pr5 M" pitchFamily="34" charset="-128"/>
                <a:ea typeface="A-OTF 新ゴ Pr5 M" pitchFamily="34" charset="-128"/>
                <a:hlinkClick r:id="rId3"/>
              </a:rPr>
              <a:t>http://e-words.jp/w/E383AAE383ACE383BCE382B7E383A7E3838AE383ABE38387E383BCE382BFE38399E383BCE382B9.html</a:t>
            </a:r>
            <a:endParaRPr kumimoji="0" lang="en-US" altLang="ja-JP" sz="1000" smtClean="0">
              <a:latin typeface="A-OTF 新ゴ Pr5 M" pitchFamily="34" charset="-128"/>
              <a:ea typeface="A-OTF 新ゴ Pr5 M" pitchFamily="34" charset="-128"/>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7"/>
          <p:cNvSpPr>
            <a:spLocks noChangeArrowheads="1"/>
          </p:cNvSpPr>
          <p:nvPr/>
        </p:nvSpPr>
        <p:spPr bwMode="auto">
          <a:xfrm>
            <a:off x="468313" y="692150"/>
            <a:ext cx="8207375" cy="6001643"/>
          </a:xfrm>
          <a:prstGeom prst="rect">
            <a:avLst/>
          </a:prstGeom>
          <a:noFill/>
          <a:ln w="9525">
            <a:noFill/>
            <a:miter lim="800000"/>
            <a:headEnd/>
            <a:tailEnd/>
          </a:ln>
        </p:spPr>
        <p:txBody>
          <a:bodyPr>
            <a:spAutoFit/>
          </a:bodyPr>
          <a:lstStyle/>
          <a:p>
            <a:pPr>
              <a:lnSpc>
                <a:spcPct val="150000"/>
              </a:lnSpc>
              <a:defRPr/>
            </a:pPr>
            <a:r>
              <a:rPr kumimoji="0" lang="ja-JP" altLang="en-US" sz="3200" smtClean="0">
                <a:latin typeface="A-OTF 新ゴ Pr5 M" pitchFamily="34" charset="-128"/>
                <a:ea typeface="A-OTF 新ゴ Pr5 M" pitchFamily="34" charset="-128"/>
              </a:rPr>
              <a:t>いろいろあります、データベース（</a:t>
            </a:r>
            <a:r>
              <a:rPr kumimoji="0" lang="en-US" altLang="ja-JP" sz="3200" smtClean="0">
                <a:latin typeface="A-OTF 新ゴ Pr5 M" pitchFamily="34" charset="-128"/>
                <a:ea typeface="A-OTF 新ゴ Pr5 M" pitchFamily="34" charset="-128"/>
              </a:rPr>
              <a:t>RDB</a:t>
            </a:r>
            <a:r>
              <a:rPr kumimoji="0" lang="ja-JP" altLang="en-US" sz="3200" smtClean="0">
                <a:latin typeface="A-OTF 新ゴ Pr5 M" pitchFamily="34" charset="-128"/>
                <a:ea typeface="A-OTF 新ゴ Pr5 M" pitchFamily="34" charset="-128"/>
              </a:rPr>
              <a:t>）</a:t>
            </a:r>
            <a:endParaRPr kumimoji="0" lang="en-US" altLang="ja-JP" sz="3200" smtClean="0">
              <a:latin typeface="A-OTF 新ゴ Pr5 M" pitchFamily="34" charset="-128"/>
              <a:ea typeface="A-OTF 新ゴ Pr5 M" pitchFamily="34" charset="-128"/>
            </a:endParaRPr>
          </a:p>
          <a:p>
            <a:pPr lvl="1">
              <a:lnSpc>
                <a:spcPct val="150000"/>
              </a:lnSpc>
              <a:defRPr/>
            </a:pPr>
            <a:r>
              <a:rPr kumimoji="0" lang="ja-JP" altLang="en-US" sz="2800" smtClean="0">
                <a:latin typeface="A-OTF 新ゴ Pr5 M" pitchFamily="34" charset="-128"/>
                <a:ea typeface="A-OTF 新ゴ Pr5 M" pitchFamily="34" charset="-128"/>
              </a:rPr>
              <a:t>オープンソース</a:t>
            </a:r>
          </a:p>
          <a:p>
            <a:pPr lvl="2">
              <a:lnSpc>
                <a:spcPct val="150000"/>
              </a:lnSpc>
              <a:defRPr/>
            </a:pPr>
            <a:r>
              <a:rPr kumimoji="0" lang="en-US" altLang="ja-JP" sz="2800" smtClean="0">
                <a:latin typeface="A-OTF 新ゴ Pr5 M" pitchFamily="34" charset="-128"/>
                <a:ea typeface="A-OTF 新ゴ Pr5 M" pitchFamily="34" charset="-128"/>
              </a:rPr>
              <a:t>MySQL</a:t>
            </a:r>
          </a:p>
          <a:p>
            <a:pPr lvl="2">
              <a:lnSpc>
                <a:spcPct val="150000"/>
              </a:lnSpc>
              <a:defRPr/>
            </a:pPr>
            <a:r>
              <a:rPr kumimoji="0" lang="en-US" altLang="ja-JP" sz="2800" smtClean="0">
                <a:latin typeface="A-OTF 新ゴ Pr5 M" pitchFamily="34" charset="-128"/>
                <a:ea typeface="A-OTF 新ゴ Pr5 M" pitchFamily="34" charset="-128"/>
              </a:rPr>
              <a:t>PostgreSQL</a:t>
            </a:r>
          </a:p>
          <a:p>
            <a:pPr lvl="1">
              <a:lnSpc>
                <a:spcPct val="150000"/>
              </a:lnSpc>
              <a:defRPr/>
            </a:pPr>
            <a:r>
              <a:rPr kumimoji="0" lang="ja-JP" altLang="en-US" sz="2800" smtClean="0">
                <a:latin typeface="A-OTF 新ゴ Pr5 M" pitchFamily="34" charset="-128"/>
                <a:ea typeface="A-OTF 新ゴ Pr5 M" pitchFamily="34" charset="-128"/>
              </a:rPr>
              <a:t>有料</a:t>
            </a:r>
          </a:p>
          <a:p>
            <a:pPr lvl="2">
              <a:lnSpc>
                <a:spcPct val="150000"/>
              </a:lnSpc>
              <a:defRPr/>
            </a:pPr>
            <a:r>
              <a:rPr kumimoji="0" lang="en-US" altLang="ja-JP" sz="2800" smtClean="0">
                <a:latin typeface="A-OTF 新ゴ Pr5 M" pitchFamily="34" charset="-128"/>
                <a:ea typeface="A-OTF 新ゴ Pr5 M" pitchFamily="34" charset="-128"/>
              </a:rPr>
              <a:t>Microsoft ACCESS(</a:t>
            </a:r>
            <a:r>
              <a:rPr kumimoji="0" lang="ja-JP" altLang="en-US" sz="2800" smtClean="0">
                <a:latin typeface="A-OTF 新ゴ Pr5 M" pitchFamily="34" charset="-128"/>
                <a:ea typeface="A-OTF 新ゴ Pr5 M" pitchFamily="34" charset="-128"/>
              </a:rPr>
              <a:t>デスクトップ向け</a:t>
            </a:r>
            <a:r>
              <a:rPr kumimoji="0" lang="en-US" altLang="ja-JP" sz="2800" smtClean="0">
                <a:latin typeface="A-OTF 新ゴ Pr5 M" pitchFamily="34" charset="-128"/>
                <a:ea typeface="A-OTF 新ゴ Pr5 M" pitchFamily="34" charset="-128"/>
              </a:rPr>
              <a:t>)</a:t>
            </a:r>
          </a:p>
          <a:p>
            <a:pPr lvl="2">
              <a:lnSpc>
                <a:spcPct val="150000"/>
              </a:lnSpc>
              <a:defRPr/>
            </a:pPr>
            <a:r>
              <a:rPr kumimoji="0" lang="en-US" altLang="ja-JP" sz="2800" smtClean="0">
                <a:latin typeface="A-OTF 新ゴ Pr5 M" pitchFamily="34" charset="-128"/>
                <a:ea typeface="A-OTF 新ゴ Pr5 M" pitchFamily="34" charset="-128"/>
              </a:rPr>
              <a:t>Oracle Database</a:t>
            </a:r>
          </a:p>
          <a:p>
            <a:pPr lvl="2">
              <a:lnSpc>
                <a:spcPct val="150000"/>
              </a:lnSpc>
              <a:defRPr/>
            </a:pPr>
            <a:r>
              <a:rPr kumimoji="0" lang="en-US" altLang="ja-JP" sz="2800" smtClean="0">
                <a:latin typeface="A-OTF 新ゴ Pr5 M" pitchFamily="34" charset="-128"/>
                <a:ea typeface="A-OTF 新ゴ Pr5 M" pitchFamily="34" charset="-128"/>
              </a:rPr>
              <a:t>Microsoft SQL Server</a:t>
            </a:r>
          </a:p>
          <a:p>
            <a:pPr lvl="2">
              <a:lnSpc>
                <a:spcPct val="150000"/>
              </a:lnSpc>
              <a:defRPr/>
            </a:pPr>
            <a:r>
              <a:rPr kumimoji="0" lang="en-US" altLang="ja-JP" sz="2800" smtClean="0">
                <a:latin typeface="A-OTF 新ゴ Pr5 M" pitchFamily="34" charset="-128"/>
                <a:ea typeface="A-OTF 新ゴ Pr5 M" pitchFamily="34" charset="-128"/>
              </a:rPr>
              <a:t>DB2</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7"/>
          <p:cNvSpPr>
            <a:spLocks noChangeArrowheads="1"/>
          </p:cNvSpPr>
          <p:nvPr/>
        </p:nvSpPr>
        <p:spPr bwMode="auto">
          <a:xfrm>
            <a:off x="468313" y="692150"/>
            <a:ext cx="8207375" cy="4755148"/>
          </a:xfrm>
          <a:prstGeom prst="rect">
            <a:avLst/>
          </a:prstGeom>
          <a:noFill/>
          <a:ln w="9525">
            <a:noFill/>
            <a:miter lim="800000"/>
            <a:headEnd/>
            <a:tailEnd/>
          </a:ln>
        </p:spPr>
        <p:txBody>
          <a:bodyPr wrap="square">
            <a:spAutoFit/>
          </a:bodyPr>
          <a:lstStyle/>
          <a:p>
            <a:pPr>
              <a:lnSpc>
                <a:spcPct val="150000"/>
              </a:lnSpc>
              <a:defRPr/>
            </a:pPr>
            <a:r>
              <a:rPr kumimoji="0" lang="en-US" altLang="ja-JP" sz="3200" smtClean="0">
                <a:latin typeface="A-OTF 新ゴ Pr5 M" pitchFamily="34" charset="-128"/>
                <a:ea typeface="A-OTF 新ゴ Pr5 M" pitchFamily="34" charset="-128"/>
              </a:rPr>
              <a:t>MySQL</a:t>
            </a:r>
            <a:r>
              <a:rPr kumimoji="0" lang="ja-JP" altLang="en-US" sz="3200" smtClean="0">
                <a:latin typeface="A-OTF 新ゴ Pr5 M" pitchFamily="34" charset="-128"/>
                <a:ea typeface="A-OTF 新ゴ Pr5 M" pitchFamily="34" charset="-128"/>
              </a:rPr>
              <a:t>とは？</a:t>
            </a:r>
            <a:endParaRPr kumimoji="0" lang="en-US" altLang="ja-JP" sz="3200" smtClean="0">
              <a:latin typeface="A-OTF 新ゴ Pr5 M" pitchFamily="34" charset="-128"/>
              <a:ea typeface="A-OTF 新ゴ Pr5 M" pitchFamily="34" charset="-128"/>
            </a:endParaRPr>
          </a:p>
          <a:p>
            <a:pPr>
              <a:lnSpc>
                <a:spcPct val="150000"/>
              </a:lnSpc>
              <a:defRPr/>
            </a:pPr>
            <a:r>
              <a:rPr kumimoji="0" lang="ja-JP" altLang="en-US" sz="2000" smtClean="0">
                <a:latin typeface="A-OTF 新ゴ Pr5 M" pitchFamily="34" charset="-128"/>
                <a:ea typeface="A-OTF 新ゴ Pr5 M" pitchFamily="34" charset="-128"/>
              </a:rPr>
              <a:t>マルチユーザ、マルチスレッドで動作し、高速性と堅牢性に定評がある。オープンソースなので基本的には無償で利用することができ、国内では有償でサポートを提供する企業もある。</a:t>
            </a:r>
          </a:p>
          <a:p>
            <a:pPr>
              <a:lnSpc>
                <a:spcPct val="150000"/>
              </a:lnSpc>
              <a:defRPr/>
            </a:pPr>
            <a:r>
              <a:rPr kumimoji="0" lang="en-US" altLang="ja-JP" sz="2000" smtClean="0">
                <a:latin typeface="A-OTF 新ゴ Pr5 M" pitchFamily="34" charset="-128"/>
                <a:ea typeface="A-OTF 新ゴ Pr5 M" pitchFamily="34" charset="-128"/>
              </a:rPr>
              <a:t>Windows</a:t>
            </a:r>
            <a:r>
              <a:rPr kumimoji="0" lang="ja-JP" altLang="en-US" sz="2000" smtClean="0">
                <a:latin typeface="A-OTF 新ゴ Pr5 M" pitchFamily="34" charset="-128"/>
                <a:ea typeface="A-OTF 新ゴ Pr5 M" pitchFamily="34" charset="-128"/>
              </a:rPr>
              <a:t>や各種</a:t>
            </a:r>
            <a:r>
              <a:rPr kumimoji="0" lang="en-US" altLang="ja-JP" sz="2000" smtClean="0">
                <a:latin typeface="A-OTF 新ゴ Pr5 M" pitchFamily="34" charset="-128"/>
                <a:ea typeface="A-OTF 新ゴ Pr5 M" pitchFamily="34" charset="-128"/>
              </a:rPr>
              <a:t>UNIX</a:t>
            </a:r>
            <a:r>
              <a:rPr kumimoji="0" lang="ja-JP" altLang="en-US" sz="2000" smtClean="0">
                <a:latin typeface="A-OTF 新ゴ Pr5 M" pitchFamily="34" charset="-128"/>
                <a:ea typeface="A-OTF 新ゴ Pr5 M" pitchFamily="34" charset="-128"/>
              </a:rPr>
              <a:t>系</a:t>
            </a:r>
            <a:r>
              <a:rPr kumimoji="0" lang="en-US" altLang="ja-JP" sz="2000" smtClean="0">
                <a:latin typeface="A-OTF 新ゴ Pr5 M" pitchFamily="34" charset="-128"/>
                <a:ea typeface="A-OTF 新ゴ Pr5 M" pitchFamily="34" charset="-128"/>
              </a:rPr>
              <a:t>OS</a:t>
            </a:r>
            <a:r>
              <a:rPr kumimoji="0" lang="ja-JP" altLang="en-US" sz="2000" smtClean="0">
                <a:latin typeface="A-OTF 新ゴ Pr5 M" pitchFamily="34" charset="-128"/>
                <a:ea typeface="A-OTF 新ゴ Pr5 M" pitchFamily="34" charset="-128"/>
              </a:rPr>
              <a:t>など、多くのプラットフォームで動作するのも特長の一つ。</a:t>
            </a:r>
            <a:r>
              <a:rPr kumimoji="0" lang="en-US" altLang="ja-JP" sz="2000" smtClean="0">
                <a:latin typeface="A-OTF 新ゴ Pr5 M" pitchFamily="34" charset="-128"/>
                <a:ea typeface="A-OTF 新ゴ Pr5 M" pitchFamily="34" charset="-128"/>
              </a:rPr>
              <a:t>PostgreSQL</a:t>
            </a:r>
            <a:r>
              <a:rPr kumimoji="0" lang="ja-JP" altLang="en-US" sz="2000" smtClean="0">
                <a:latin typeface="A-OTF 新ゴ Pr5 M" pitchFamily="34" charset="-128"/>
                <a:ea typeface="A-OTF 新ゴ Pr5 M" pitchFamily="34" charset="-128"/>
              </a:rPr>
              <a:t>などと並んで人気の高いシステムである。</a:t>
            </a:r>
            <a:endParaRPr kumimoji="0" lang="en-US" altLang="ja-JP" sz="2000" smtClean="0">
              <a:latin typeface="A-OTF 新ゴ Pr5 M" pitchFamily="34" charset="-128"/>
              <a:ea typeface="A-OTF 新ゴ Pr5 M" pitchFamily="34" charset="-128"/>
            </a:endParaRPr>
          </a:p>
          <a:p>
            <a:pPr>
              <a:lnSpc>
                <a:spcPct val="150000"/>
              </a:lnSpc>
              <a:defRPr/>
            </a:pPr>
            <a:endParaRPr kumimoji="0" lang="en-US" altLang="ja-JP" sz="2000" smtClean="0">
              <a:latin typeface="A-OTF 新ゴ Pr5 M" pitchFamily="34" charset="-128"/>
              <a:ea typeface="A-OTF 新ゴ Pr5 M" pitchFamily="34" charset="-128"/>
            </a:endParaRPr>
          </a:p>
          <a:p>
            <a:pPr algn="r">
              <a:lnSpc>
                <a:spcPct val="150000"/>
              </a:lnSpc>
              <a:defRPr/>
            </a:pPr>
            <a:r>
              <a:rPr kumimoji="0" lang="ja-JP" altLang="en-US" sz="2000" smtClean="0">
                <a:latin typeface="A-OTF 新ゴ Pr5 M" pitchFamily="34" charset="-128"/>
                <a:ea typeface="A-OTF 新ゴ Pr5 M" pitchFamily="34" charset="-128"/>
              </a:rPr>
              <a:t>引用</a:t>
            </a:r>
            <a:r>
              <a:rPr kumimoji="0" lang="en-US" altLang="ja-JP" sz="2000" smtClean="0">
                <a:latin typeface="A-OTF 新ゴ Pr5 M" pitchFamily="34" charset="-128"/>
                <a:ea typeface="A-OTF 新ゴ Pr5 M" pitchFamily="34" charset="-128"/>
              </a:rPr>
              <a:t>:e-Words IT</a:t>
            </a:r>
            <a:r>
              <a:rPr kumimoji="0" lang="ja-JP" altLang="en-US" sz="2000" smtClean="0">
                <a:latin typeface="A-OTF 新ゴ Pr5 M" pitchFamily="34" charset="-128"/>
                <a:ea typeface="A-OTF 新ゴ Pr5 M" pitchFamily="34" charset="-128"/>
              </a:rPr>
              <a:t>用語辞典</a:t>
            </a:r>
            <a:endParaRPr kumimoji="0" lang="en-US" altLang="ja-JP" sz="2000" smtClean="0">
              <a:latin typeface="A-OTF 新ゴ Pr5 M" pitchFamily="34" charset="-128"/>
              <a:ea typeface="A-OTF 新ゴ Pr5 M" pitchFamily="34" charset="-128"/>
            </a:endParaRPr>
          </a:p>
          <a:p>
            <a:pPr algn="r">
              <a:lnSpc>
                <a:spcPct val="150000"/>
              </a:lnSpc>
              <a:defRPr/>
            </a:pPr>
            <a:r>
              <a:rPr kumimoji="0" lang="en-US" altLang="ja-JP" sz="1000" smtClean="0">
                <a:latin typeface="A-OTF 新ゴ Pr5 M" pitchFamily="34" charset="-128"/>
                <a:ea typeface="A-OTF 新ゴ Pr5 M" pitchFamily="34" charset="-128"/>
                <a:hlinkClick r:id="rId2"/>
              </a:rPr>
              <a:t>http://e-words.jp/w/MySQL.html</a:t>
            </a:r>
            <a:endParaRPr kumimoji="0" lang="en-US" altLang="ja-JP" sz="1000" dirty="0">
              <a:latin typeface="A-OTF 新ゴ Pr5 M" pitchFamily="34" charset="-128"/>
              <a:ea typeface="A-OTF 新ゴ Pr5 M" pitchFamily="34" charset="-128"/>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1115616" y="2420888"/>
            <a:ext cx="6912768" cy="1079500"/>
          </a:xfrm>
          <a:prstGeom prst="rect">
            <a:avLst/>
          </a:prstGeom>
          <a:solidFill>
            <a:schemeClr val="bg1">
              <a:alpha val="83000"/>
            </a:schemeClr>
          </a:solidFill>
          <a:ln>
            <a:noFill/>
          </a:ln>
        </p:spPr>
        <p:style>
          <a:lnRef idx="2">
            <a:schemeClr val="accent1"/>
          </a:lnRef>
          <a:fillRef idx="1">
            <a:schemeClr val="lt1"/>
          </a:fillRef>
          <a:effectRef idx="0">
            <a:schemeClr val="accent1"/>
          </a:effectRef>
          <a:fontRef idx="minor">
            <a:schemeClr val="dk1"/>
          </a:fontRef>
        </p:style>
        <p:txBody>
          <a:bodyPr anchor="ctr"/>
          <a:lstStyle/>
          <a:p>
            <a:pPr algn="ctr">
              <a:defRPr/>
            </a:pPr>
            <a:r>
              <a:rPr kumimoji="0" lang="ja-JP" altLang="en-US" sz="3200" smtClean="0">
                <a:latin typeface="A-OTF 新ゴ Pro DB" pitchFamily="34" charset="-128"/>
                <a:ea typeface="A-OTF 新ゴ Pr5 M" pitchFamily="34" charset="-128"/>
              </a:rPr>
              <a:t>とりあえず試してみよう</a:t>
            </a:r>
            <a:endParaRPr lang="en-US" altLang="ja-JP" sz="3200" dirty="0">
              <a:latin typeface="A-OTF 新ゴ Pro DB" pitchFamily="34" charset="-128"/>
              <a:ea typeface="A-OTF 新ゴ Pro DB" pitchFamily="34" charset="-128"/>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テーマ">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3515</TotalTime>
  <Words>2048</Words>
  <Application>Microsoft Office PowerPoint</Application>
  <PresentationFormat>画面に合わせる (4:3)</PresentationFormat>
  <Paragraphs>359</Paragraphs>
  <Slides>49</Slides>
  <Notes>0</Notes>
  <HiddenSlides>0</HiddenSlides>
  <MMClips>0</MMClips>
  <ScaleCrop>false</ScaleCrop>
  <HeadingPairs>
    <vt:vector size="4" baseType="variant">
      <vt:variant>
        <vt:lpstr>テーマ</vt:lpstr>
      </vt:variant>
      <vt:variant>
        <vt:i4>1</vt:i4>
      </vt:variant>
      <vt:variant>
        <vt:lpstr>スライド タイトル</vt:lpstr>
      </vt:variant>
      <vt:variant>
        <vt:i4>49</vt:i4>
      </vt:variant>
    </vt:vector>
  </HeadingPairs>
  <TitlesOfParts>
    <vt:vector size="50" baseType="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aki hosoda</dc:creator>
  <cp:lastModifiedBy>中川 陽平</cp:lastModifiedBy>
  <cp:revision>754</cp:revision>
  <dcterms:created xsi:type="dcterms:W3CDTF">2011-04-01T10:50:17Z</dcterms:created>
  <dcterms:modified xsi:type="dcterms:W3CDTF">2016-03-11T08:22:51Z</dcterms:modified>
</cp:coreProperties>
</file>